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comments/comment1.xml" ContentType="application/vnd.openxmlformats-officedocument.presentationml.comments+xml"/>
  <Override PartName="/ppt/comments/comment2.xml" ContentType="application/vnd.openxmlformats-officedocument.presentationml.comment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7"/>
  </p:notesMasterIdLst>
  <p:sldIdLst>
    <p:sldId id="260" r:id="rId2"/>
    <p:sldId id="271" r:id="rId3"/>
    <p:sldId id="256" r:id="rId4"/>
    <p:sldId id="273" r:id="rId5"/>
    <p:sldId id="278" r:id="rId6"/>
    <p:sldId id="279" r:id="rId7"/>
    <p:sldId id="275" r:id="rId8"/>
    <p:sldId id="281" r:id="rId9"/>
    <p:sldId id="280" r:id="rId10"/>
    <p:sldId id="283" r:id="rId11"/>
    <p:sldId id="277" r:id="rId12"/>
    <p:sldId id="270" r:id="rId13"/>
    <p:sldId id="274" r:id="rId14"/>
    <p:sldId id="284" r:id="rId15"/>
    <p:sldId id="285" r:id="rId16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multicampus" initials="m" lastIdx="1" clrIdx="0">
    <p:extLst>
      <p:ext uri="{19B8F6BF-5375-455C-9EA6-DF929625EA0E}">
        <p15:presenceInfo xmlns:p15="http://schemas.microsoft.com/office/powerpoint/2012/main" userId="91891963b52e6592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EC80A"/>
    <a:srgbClr val="FFD745"/>
    <a:srgbClr val="FECA25"/>
    <a:srgbClr val="FDC415"/>
    <a:srgbClr val="FFC001"/>
    <a:srgbClr val="FEBA01"/>
    <a:srgbClr val="FFD744"/>
    <a:srgbClr val="FFD239"/>
    <a:srgbClr val="E4E4E4"/>
    <a:srgbClr val="FED33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間スタイル 2 - アクセント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000" autoAdjust="0"/>
    <p:restoredTop sz="94660"/>
  </p:normalViewPr>
  <p:slideViewPr>
    <p:cSldViewPr snapToGrid="0" showGuides="1">
      <p:cViewPr varScale="1">
        <p:scale>
          <a:sx n="83" d="100"/>
          <a:sy n="83" d="100"/>
        </p:scale>
        <p:origin x="686" y="6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commentAuthors" Target="commentAuthors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1-05-27T07:14:48.703" idx="1">
    <p:pos x="6245" y="1244"/>
    <p:text>car frame : https://3dwarehouse.sketchup.com/model/87b00d6706fb0358af6be7261e9e8673/Body-on-Frame-Car-Chassis?hl=ko</p:text>
    <p:extLst>
      <p:ext uri="{C676402C-5697-4E1C-873F-D02D1690AC5C}">
        <p15:threadingInfo xmlns:p15="http://schemas.microsoft.com/office/powerpoint/2012/main" timeZoneBias="-540"/>
      </p:ext>
    </p:extLst>
  </p:cm>
</p:cmLst>
</file>

<file path=ppt/comments/comment2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1-05-27T07:14:48.703" idx="1">
    <p:pos x="6245" y="1244"/>
    <p:text>car frame : https://3dwarehouse.sketchup.com/model/87b00d6706fb0358af6be7261e9e8673/Body-on-Frame-Car-Chassis?hl=ko</p:text>
    <p:extLst>
      <p:ext uri="{C676402C-5697-4E1C-873F-D02D1690AC5C}">
        <p15:threadingInfo xmlns:p15="http://schemas.microsoft.com/office/powerpoint/2012/main" timeZoneBias="-540"/>
      </p:ext>
    </p:extLst>
  </p:cm>
</p:cmLst>
</file>

<file path=ppt/media/image1.jpeg>
</file>

<file path=ppt/media/image10.png>
</file>

<file path=ppt/media/image11.gif>
</file>

<file path=ppt/media/image12.gif>
</file>

<file path=ppt/media/image13.png>
</file>

<file path=ppt/media/image14.png>
</file>

<file path=ppt/media/image15.png>
</file>

<file path=ppt/media/image16.gif>
</file>

<file path=ppt/media/image17.gif>
</file>

<file path=ppt/media/image18.jpeg>
</file>

<file path=ppt/media/image19.jpeg>
</file>

<file path=ppt/media/image2.jpeg>
</file>

<file path=ppt/media/image3.png>
</file>

<file path=ppt/media/image4.png>
</file>

<file path=ppt/media/image5.jpeg>
</file>

<file path=ppt/media/image6.pn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099DBD9-09B6-4CCD-8671-FD1097B1DE7B}" type="datetimeFigureOut">
              <a:rPr lang="ko-KR" altLang="en-US" smtClean="0"/>
              <a:t>2021-05-28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E8185B6-3E38-421E-BD8C-6CF6FFC9BCD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9689798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 err="1" smtClean="0"/>
              <a:t>ssafy</a:t>
            </a:r>
            <a:r>
              <a:rPr lang="en-US" altLang="ko-KR" dirty="0" smtClean="0"/>
              <a:t> 5</a:t>
            </a:r>
            <a:r>
              <a:rPr lang="ko-KR" altLang="en-US" dirty="0" smtClean="0"/>
              <a:t>기</a:t>
            </a:r>
            <a:r>
              <a:rPr lang="ko-KR" altLang="en-US" baseline="0" dirty="0" smtClean="0"/>
              <a:t> </a:t>
            </a:r>
            <a:r>
              <a:rPr lang="ko-KR" altLang="en-US" baseline="0" dirty="0" err="1" smtClean="0"/>
              <a:t>임베디드</a:t>
            </a:r>
            <a:r>
              <a:rPr lang="ko-KR" altLang="en-US" baseline="0" dirty="0" smtClean="0"/>
              <a:t> 반에서 활동하고 있고</a:t>
            </a:r>
            <a:r>
              <a:rPr lang="en-US" altLang="ko-KR" baseline="0" dirty="0" smtClean="0"/>
              <a:t>, </a:t>
            </a:r>
            <a:r>
              <a:rPr lang="ko-KR" altLang="en-US" baseline="0" dirty="0" smtClean="0"/>
              <a:t>이 발표 또한 </a:t>
            </a:r>
            <a:r>
              <a:rPr lang="en-US" altLang="ko-KR" baseline="0" dirty="0" smtClean="0"/>
              <a:t>SSAFY</a:t>
            </a:r>
            <a:r>
              <a:rPr lang="ko-KR" altLang="en-US" baseline="0" dirty="0" smtClean="0"/>
              <a:t>의 프로젝트 일환으로 만들어졌습니다</a:t>
            </a:r>
            <a:r>
              <a:rPr lang="en-US" altLang="ko-KR" baseline="0" dirty="0" smtClean="0"/>
              <a:t>. </a:t>
            </a:r>
            <a:r>
              <a:rPr lang="ko-KR" altLang="en-US" baseline="0" dirty="0" smtClean="0"/>
              <a:t>우측이 발표자인 김지환</a:t>
            </a:r>
            <a:r>
              <a:rPr lang="en-US" altLang="ko-KR" baseline="0" dirty="0" smtClean="0"/>
              <a:t>, </a:t>
            </a:r>
            <a:r>
              <a:rPr lang="ko-KR" altLang="en-US" baseline="0" dirty="0" smtClean="0"/>
              <a:t>좌측이 동료 </a:t>
            </a:r>
            <a:r>
              <a:rPr lang="ko-KR" altLang="en-US" baseline="0" dirty="0" err="1" smtClean="0"/>
              <a:t>김덕휘</a:t>
            </a:r>
            <a:r>
              <a:rPr lang="ko-KR" altLang="en-US" baseline="0" dirty="0" smtClean="0"/>
              <a:t> 입니다</a:t>
            </a:r>
            <a:r>
              <a:rPr lang="en-US" altLang="ko-KR" baseline="0" dirty="0" smtClean="0"/>
              <a:t>.</a:t>
            </a:r>
          </a:p>
          <a:p>
            <a:r>
              <a:rPr lang="ko-KR" altLang="en-US" baseline="0" dirty="0" err="1" smtClean="0"/>
              <a:t>김덕휘님은</a:t>
            </a:r>
            <a:r>
              <a:rPr lang="ko-KR" altLang="en-US" baseline="0" dirty="0" smtClean="0"/>
              <a:t> </a:t>
            </a:r>
            <a:r>
              <a:rPr lang="ko-KR" altLang="en-US" baseline="0" dirty="0" err="1" smtClean="0"/>
              <a:t>오토모드</a:t>
            </a:r>
            <a:r>
              <a:rPr lang="en-US" altLang="ko-KR" baseline="0" dirty="0" smtClean="0"/>
              <a:t>, </a:t>
            </a:r>
            <a:r>
              <a:rPr lang="ko-KR" altLang="en-US" baseline="0" dirty="0" smtClean="0"/>
              <a:t>청소 부분을 주로 </a:t>
            </a:r>
            <a:r>
              <a:rPr lang="ko-KR" altLang="en-US" baseline="0" dirty="0" err="1" smtClean="0"/>
              <a:t>담당해주셨고</a:t>
            </a:r>
            <a:r>
              <a:rPr lang="en-US" altLang="ko-KR" baseline="0" dirty="0" smtClean="0"/>
              <a:t>, </a:t>
            </a:r>
            <a:r>
              <a:rPr lang="ko-KR" altLang="en-US" baseline="0" dirty="0" smtClean="0"/>
              <a:t>저는 </a:t>
            </a:r>
            <a:r>
              <a:rPr lang="ko-KR" altLang="en-US" baseline="0" dirty="0" err="1" smtClean="0"/>
              <a:t>서버구현</a:t>
            </a:r>
            <a:r>
              <a:rPr lang="en-US" altLang="ko-KR" baseline="0" dirty="0" smtClean="0"/>
              <a:t>, </a:t>
            </a:r>
            <a:r>
              <a:rPr lang="ko-KR" altLang="en-US" baseline="0" dirty="0" err="1" smtClean="0"/>
              <a:t>전방감지를</a:t>
            </a:r>
            <a:r>
              <a:rPr lang="ko-KR" altLang="en-US" baseline="0" dirty="0" smtClean="0"/>
              <a:t> 구현했습니다</a:t>
            </a:r>
            <a:r>
              <a:rPr lang="en-US" altLang="ko-KR" baseline="0" dirty="0" smtClean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8185B6-3E38-421E-BD8C-6CF6FFC9BCDA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5125652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초음파센서를 </a:t>
            </a:r>
            <a:r>
              <a:rPr lang="ko-KR" altLang="en-US" baseline="0" dirty="0" smtClean="0"/>
              <a:t>이용해 전방 </a:t>
            </a:r>
            <a:r>
              <a:rPr lang="en-US" altLang="ko-KR" baseline="0" dirty="0" smtClean="0"/>
              <a:t>150mm </a:t>
            </a:r>
            <a:r>
              <a:rPr lang="ko-KR" altLang="en-US" baseline="0" dirty="0" smtClean="0"/>
              <a:t>이내의 사물을 감지하며</a:t>
            </a:r>
            <a:r>
              <a:rPr lang="en-US" altLang="ko-KR" baseline="0" dirty="0" smtClean="0"/>
              <a:t>, </a:t>
            </a:r>
            <a:r>
              <a:rPr lang="ko-KR" altLang="en-US" baseline="0" dirty="0" smtClean="0"/>
              <a:t>전방에 물체가 너무 </a:t>
            </a:r>
            <a:r>
              <a:rPr lang="ko-KR" altLang="en-US" baseline="0" dirty="0" err="1" smtClean="0"/>
              <a:t>가까이있으면</a:t>
            </a:r>
            <a:r>
              <a:rPr lang="ko-KR" altLang="en-US" baseline="0" dirty="0" smtClean="0"/>
              <a:t> 일정거리를 벌리도록 </a:t>
            </a:r>
            <a:r>
              <a:rPr lang="ko-KR" altLang="en-US" baseline="0" dirty="0" err="1" smtClean="0"/>
              <a:t>설계되어있습니다</a:t>
            </a:r>
            <a:r>
              <a:rPr lang="en-US" altLang="ko-KR" baseline="0" dirty="0" smtClean="0"/>
              <a:t>.</a:t>
            </a:r>
          </a:p>
          <a:p>
            <a:r>
              <a:rPr lang="ko-KR" altLang="en-US" baseline="0" dirty="0" smtClean="0"/>
              <a:t>초음파센서의 정밀도가 조금 떨어져 반응이 가끔 늦을 </a:t>
            </a:r>
            <a:r>
              <a:rPr lang="ko-KR" altLang="en-US" baseline="0" dirty="0" err="1" smtClean="0"/>
              <a:t>때가있는데</a:t>
            </a:r>
            <a:r>
              <a:rPr lang="en-US" altLang="ko-KR" baseline="0" dirty="0" smtClean="0"/>
              <a:t>, </a:t>
            </a:r>
            <a:r>
              <a:rPr lang="ko-KR" altLang="en-US" baseline="0" dirty="0" smtClean="0"/>
              <a:t>다음에 기회가 있으면 적외선 센서를 이용해보고 싶습니다</a:t>
            </a:r>
            <a:r>
              <a:rPr lang="en-US" altLang="ko-KR" baseline="0" dirty="0" smtClean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8185B6-3E38-421E-BD8C-6CF6FFC9BCDA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3328117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err="1" smtClean="0"/>
              <a:t>센싱카는</a:t>
            </a:r>
            <a:r>
              <a:rPr lang="ko-KR" altLang="en-US" baseline="0" dirty="0" smtClean="0"/>
              <a:t> </a:t>
            </a:r>
            <a:r>
              <a:rPr lang="ko-KR" altLang="en-US" baseline="0" dirty="0" err="1" smtClean="0"/>
              <a:t>백엔드</a:t>
            </a:r>
            <a:r>
              <a:rPr lang="ko-KR" altLang="en-US" baseline="0" dirty="0" smtClean="0"/>
              <a:t> 서버의 데이터베이스를 참조해 명령을 송수신합니다</a:t>
            </a:r>
            <a:r>
              <a:rPr lang="en-US" altLang="ko-KR" baseline="0" dirty="0" smtClean="0"/>
              <a:t>. </a:t>
            </a:r>
            <a:r>
              <a:rPr lang="ko-KR" altLang="en-US" baseline="0" dirty="0" smtClean="0"/>
              <a:t>우측 </a:t>
            </a:r>
            <a:r>
              <a:rPr lang="en-US" altLang="ko-KR" baseline="0" dirty="0" smtClean="0"/>
              <a:t>physical </a:t>
            </a:r>
            <a:r>
              <a:rPr lang="en-US" altLang="ko-KR" baseline="0" dirty="0" err="1" smtClean="0"/>
              <a:t>componen</a:t>
            </a:r>
            <a:r>
              <a:rPr lang="ko-KR" altLang="en-US" baseline="0" dirty="0" smtClean="0"/>
              <a:t>처럼 </a:t>
            </a:r>
            <a:r>
              <a:rPr lang="en-US" altLang="ko-KR" baseline="0" dirty="0" smtClean="0"/>
              <a:t>Remote</a:t>
            </a:r>
            <a:r>
              <a:rPr lang="ko-KR" altLang="en-US" baseline="0" dirty="0" smtClean="0"/>
              <a:t>에서 커맨드를 서버</a:t>
            </a:r>
            <a:r>
              <a:rPr lang="en-US" altLang="ko-KR" baseline="0" dirty="0" smtClean="0"/>
              <a:t>DB</a:t>
            </a:r>
            <a:r>
              <a:rPr lang="ko-KR" altLang="en-US" baseline="0" dirty="0" smtClean="0"/>
              <a:t>에 저장하면 </a:t>
            </a:r>
            <a:r>
              <a:rPr lang="en-US" altLang="ko-KR" baseline="0" dirty="0" smtClean="0"/>
              <a:t>RC</a:t>
            </a:r>
            <a:r>
              <a:rPr lang="ko-KR" altLang="en-US" baseline="0" dirty="0" err="1" smtClean="0"/>
              <a:t>카가</a:t>
            </a:r>
            <a:r>
              <a:rPr lang="ko-KR" altLang="en-US" baseline="0" dirty="0" smtClean="0"/>
              <a:t> 이행하고 커맨드를 수정하는 방식입니다</a:t>
            </a:r>
            <a:r>
              <a:rPr lang="en-US" altLang="ko-KR" baseline="0" dirty="0" smtClean="0"/>
              <a:t>.</a:t>
            </a:r>
          </a:p>
          <a:p>
            <a:r>
              <a:rPr lang="ko-KR" altLang="en-US" baseline="0" dirty="0" smtClean="0"/>
              <a:t>좌측 하단부는 </a:t>
            </a:r>
            <a:r>
              <a:rPr lang="ko-KR" altLang="en-US" baseline="0" dirty="0" err="1" smtClean="0"/>
              <a:t>리모트</a:t>
            </a:r>
            <a:r>
              <a:rPr lang="ko-KR" altLang="en-US" baseline="0" dirty="0" smtClean="0"/>
              <a:t> 화면입니다</a:t>
            </a:r>
            <a:r>
              <a:rPr lang="en-US" altLang="ko-KR" baseline="0" dirty="0" smtClean="0"/>
              <a:t>. </a:t>
            </a:r>
            <a:r>
              <a:rPr lang="ko-KR" altLang="en-US" baseline="0" dirty="0" smtClean="0"/>
              <a:t>커맨드 송신 시간 </a:t>
            </a:r>
            <a:r>
              <a:rPr lang="en-US" altLang="ko-KR" baseline="0" dirty="0" smtClean="0"/>
              <a:t>/ </a:t>
            </a:r>
            <a:r>
              <a:rPr lang="ko-KR" altLang="en-US" baseline="0" dirty="0" smtClean="0"/>
              <a:t>커맨드 </a:t>
            </a:r>
            <a:r>
              <a:rPr lang="en-US" altLang="ko-KR" baseline="0" dirty="0" smtClean="0"/>
              <a:t>/ </a:t>
            </a:r>
            <a:r>
              <a:rPr lang="ko-KR" altLang="en-US" baseline="0" dirty="0" err="1" smtClean="0"/>
              <a:t>동작시간</a:t>
            </a:r>
            <a:r>
              <a:rPr lang="ko-KR" altLang="en-US" baseline="0" dirty="0" smtClean="0"/>
              <a:t> </a:t>
            </a:r>
            <a:r>
              <a:rPr lang="en-US" altLang="ko-KR" baseline="0" dirty="0" smtClean="0"/>
              <a:t>/ </a:t>
            </a:r>
            <a:r>
              <a:rPr lang="ko-KR" altLang="en-US" baseline="0" dirty="0" err="1" smtClean="0"/>
              <a:t>수신여부를</a:t>
            </a:r>
            <a:r>
              <a:rPr lang="ko-KR" altLang="en-US" baseline="0" dirty="0" smtClean="0"/>
              <a:t> 나타내는데</a:t>
            </a:r>
            <a:r>
              <a:rPr lang="en-US" altLang="ko-KR" baseline="0" dirty="0" smtClean="0"/>
              <a:t>, </a:t>
            </a:r>
            <a:r>
              <a:rPr lang="ko-KR" altLang="en-US" baseline="0" dirty="0" err="1" smtClean="0"/>
              <a:t>수신여부가</a:t>
            </a:r>
            <a:r>
              <a:rPr lang="ko-KR" altLang="en-US" baseline="0" dirty="0" smtClean="0"/>
              <a:t> </a:t>
            </a:r>
            <a:r>
              <a:rPr lang="en-US" altLang="ko-KR" baseline="0" dirty="0" smtClean="0"/>
              <a:t>1</a:t>
            </a:r>
            <a:r>
              <a:rPr lang="ko-KR" altLang="en-US" baseline="0" dirty="0" err="1" smtClean="0"/>
              <a:t>이되면</a:t>
            </a:r>
            <a:r>
              <a:rPr lang="ko-KR" altLang="en-US" baseline="0" dirty="0" smtClean="0"/>
              <a:t> 수행된 것입니다</a:t>
            </a:r>
            <a:r>
              <a:rPr lang="en-US" altLang="ko-KR" baseline="0" dirty="0" smtClean="0"/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8185B6-3E38-421E-BD8C-6CF6FFC9BCDA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5918129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 smtClean="0"/>
              <a:t>sg90 </a:t>
            </a:r>
            <a:r>
              <a:rPr lang="ko-KR" altLang="en-US" dirty="0" smtClean="0"/>
              <a:t>모터에 헝겊을 달아 바닥을 청소할 수 있도록 만들었습니다</a:t>
            </a:r>
            <a:r>
              <a:rPr lang="en-US" altLang="ko-KR" dirty="0" smtClean="0"/>
              <a:t>.</a:t>
            </a:r>
          </a:p>
          <a:p>
            <a:r>
              <a:rPr lang="ko-KR" altLang="en-US" dirty="0" smtClean="0"/>
              <a:t>모터는 전력이 많이 필요하지만 </a:t>
            </a:r>
            <a:r>
              <a:rPr lang="ko-KR" altLang="en-US" dirty="0" err="1" smtClean="0"/>
              <a:t>라즈베리파이의</a:t>
            </a:r>
            <a:r>
              <a:rPr lang="ko-KR" altLang="en-US" dirty="0" smtClean="0"/>
              <a:t> </a:t>
            </a:r>
            <a:r>
              <a:rPr lang="en-US" altLang="ko-KR" dirty="0" err="1" smtClean="0"/>
              <a:t>Motor</a:t>
            </a:r>
            <a:r>
              <a:rPr lang="en-US" altLang="ko-KR" baseline="0" dirty="0" err="1" smtClean="0"/>
              <a:t>Hat</a:t>
            </a:r>
            <a:r>
              <a:rPr lang="ko-KR" altLang="en-US" baseline="0" dirty="0" smtClean="0"/>
              <a:t> 덕분에 전력 이슈 없이 모터를 가동할 수 있었습니다</a:t>
            </a:r>
            <a:r>
              <a:rPr lang="en-US" altLang="ko-KR" baseline="0" dirty="0" smtClean="0"/>
              <a:t>.</a:t>
            </a:r>
          </a:p>
          <a:p>
            <a:r>
              <a:rPr lang="ko-KR" altLang="en-US" dirty="0" smtClean="0"/>
              <a:t>다음에 구성해보게 된다면 모듈의 소모전력값과 공급전력값을 확인하며 구현해보고 싶습니다</a:t>
            </a:r>
            <a:r>
              <a:rPr lang="en-US" altLang="ko-KR" dirty="0" smtClean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8185B6-3E38-421E-BD8C-6CF6FFC9BCDA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6828843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 smtClean="0"/>
              <a:t>f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8185B6-3E38-421E-BD8C-6CF6FFC9BCDA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4205964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サブタイトル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ja-JP" altLang="en-US"/>
              <a:t>マスター サブタイトルの書式設定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B53BF3-A5D8-42A3-9EEC-4B863D7479AC}" type="datetimeFigureOut">
              <a:rPr kumimoji="1" lang="ja-JP" altLang="en-US" smtClean="0"/>
              <a:t>2021/5/28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AED8E8-35F4-4F96-8B22-4FCB833312D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66906201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&#10;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テキスト プレースホルダー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B53BF3-A5D8-42A3-9EEC-4B863D7479AC}" type="datetimeFigureOut">
              <a:rPr kumimoji="1" lang="ja-JP" altLang="en-US" smtClean="0"/>
              <a:t>2021/5/28</a:t>
            </a:fld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AED8E8-35F4-4F96-8B22-4FCB833312D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938727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図プレースホルダー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B53BF3-A5D8-42A3-9EEC-4B863D7479AC}" type="datetimeFigureOut">
              <a:rPr kumimoji="1" lang="ja-JP" altLang="en-US" smtClean="0"/>
              <a:t>2021/5/28</a:t>
            </a:fld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AED8E8-35F4-4F96-8B22-4FCB833312D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34935531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B53BF3-A5D8-42A3-9EEC-4B863D7479AC}" type="datetimeFigureOut">
              <a:rPr kumimoji="1" lang="ja-JP" altLang="en-US" smtClean="0"/>
              <a:t>2021/5/28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AED8E8-35F4-4F96-8B22-4FCB833312D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15099138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B53BF3-A5D8-42A3-9EEC-4B863D7479AC}" type="datetimeFigureOut">
              <a:rPr kumimoji="1" lang="ja-JP" altLang="en-US" smtClean="0"/>
              <a:t>2021/5/28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AED8E8-35F4-4F96-8B22-4FCB833312D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0472035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B53BF3-A5D8-42A3-9EEC-4B863D7479AC}" type="datetimeFigureOut">
              <a:rPr kumimoji="1" lang="ja-JP" altLang="en-US" smtClean="0"/>
              <a:t>2021/5/28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AED8E8-35F4-4F96-8B22-4FCB833312D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3410330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B53BF3-A5D8-42A3-9EEC-4B863D7479AC}" type="datetimeFigureOut">
              <a:rPr kumimoji="1" lang="ja-JP" altLang="en-US" smtClean="0"/>
              <a:t>2021/5/28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AED8E8-35F4-4F96-8B22-4FCB833312D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3642315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コンテンツ プレースホルダー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B53BF3-A5D8-42A3-9EEC-4B863D7479AC}" type="datetimeFigureOut">
              <a:rPr kumimoji="1" lang="ja-JP" altLang="en-US" smtClean="0"/>
              <a:t>2021/5/28</a:t>
            </a:fld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AED8E8-35F4-4F96-8B22-4FCB833312D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8827960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コンテンツ プレースホルダー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テキス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6" name="コンテンツ プレースホルダー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7" name="日付プレースホルダー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B53BF3-A5D8-42A3-9EEC-4B863D7479AC}" type="datetimeFigureOut">
              <a:rPr kumimoji="1" lang="ja-JP" altLang="en-US" smtClean="0"/>
              <a:t>2021/5/28</a:t>
            </a:fld>
            <a:endParaRPr kumimoji="1" lang="ja-JP" altLang="en-US"/>
          </a:p>
        </p:txBody>
      </p:sp>
      <p:sp>
        <p:nvSpPr>
          <p:cNvPr id="8" name="フッター プレースホルダー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AED8E8-35F4-4F96-8B22-4FCB833312D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3859535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B53BF3-A5D8-42A3-9EEC-4B863D7479AC}" type="datetimeFigureOut">
              <a:rPr kumimoji="1" lang="ja-JP" altLang="en-US" smtClean="0"/>
              <a:t>2021/5/28</a:t>
            </a:fld>
            <a:endParaRPr kumimoji="1" lang="ja-JP" altLang="en-US"/>
          </a:p>
        </p:txBody>
      </p:sp>
      <p:sp>
        <p:nvSpPr>
          <p:cNvPr id="4" name="フッター プレースホルダー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AED8E8-35F4-4F96-8B22-4FCB833312D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8565246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B53BF3-A5D8-42A3-9EEC-4B863D7479AC}" type="datetimeFigureOut">
              <a:rPr kumimoji="1" lang="ja-JP" altLang="en-US" smtClean="0"/>
              <a:t>2021/5/28</a:t>
            </a:fld>
            <a:endParaRPr kumimoji="1" lang="ja-JP" altLang="en-US"/>
          </a:p>
        </p:txBody>
      </p:sp>
      <p:sp>
        <p:nvSpPr>
          <p:cNvPr id="3" name="フッター プレースホルダー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AED8E8-35F4-4F96-8B22-4FCB833312D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84266828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直角三角形 4"/>
          <p:cNvSpPr/>
          <p:nvPr userDrawn="1"/>
        </p:nvSpPr>
        <p:spPr>
          <a:xfrm>
            <a:off x="-19050" y="5791200"/>
            <a:ext cx="1066800" cy="1066800"/>
          </a:xfrm>
          <a:prstGeom prst="rtTriangle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7849906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2_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直角三角形 4"/>
          <p:cNvSpPr/>
          <p:nvPr userDrawn="1"/>
        </p:nvSpPr>
        <p:spPr>
          <a:xfrm flipH="1">
            <a:off x="11125200" y="5791200"/>
            <a:ext cx="1066800" cy="1066800"/>
          </a:xfrm>
          <a:prstGeom prst="rtTriangle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4994164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CB53BF3-A5D8-42A3-9EEC-4B863D7479AC}" type="datetimeFigureOut">
              <a:rPr kumimoji="1" lang="ja-JP" altLang="en-US" smtClean="0"/>
              <a:t>2021/5/28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8AED8E8-35F4-4F96-8B22-4FCB833312D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6002827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60" r:id="rId8"/>
    <p:sldLayoutId id="2147483661" r:id="rId9"/>
    <p:sldLayoutId id="2147483656" r:id="rId10"/>
    <p:sldLayoutId id="2147483657" r:id="rId11"/>
    <p:sldLayoutId id="2147483658" r:id="rId12"/>
    <p:sldLayoutId id="2147483659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gi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18.jpe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19.jpe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comments" Target="../comments/comment1.xml"/><Relationship Id="rId1" Type="http://schemas.openxmlformats.org/officeDocument/2006/relationships/slideLayout" Target="../slideLayouts/slideLayout9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comments" Target="../comments/comment2.xml"/><Relationship Id="rId1" Type="http://schemas.openxmlformats.org/officeDocument/2006/relationships/slideLayout" Target="../slideLayouts/slideLayout9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gi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7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gi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gi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8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図 1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279" b="31279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正方形/長方形 2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85000"/>
              <a:lumOff val="1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" name="テキスト ボックス 3"/>
          <p:cNvSpPr txBox="1"/>
          <p:nvPr/>
        </p:nvSpPr>
        <p:spPr>
          <a:xfrm>
            <a:off x="2617326" y="2767280"/>
            <a:ext cx="6957354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ja-JP" sz="8000" b="1" dirty="0" smtClean="0">
                <a:solidFill>
                  <a:schemeClr val="bg1"/>
                </a:solidFill>
                <a:latin typeface="Century Gothic" panose="020B0502020202020204" pitchFamily="34" charset="0"/>
              </a:rPr>
              <a:t>Cleaning-Car</a:t>
            </a:r>
            <a:endParaRPr kumimoji="1" lang="ja-JP" altLang="en-US" sz="8000" b="1" dirty="0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6628597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正方形/長方形 1"/>
          <p:cNvSpPr/>
          <p:nvPr/>
        </p:nvSpPr>
        <p:spPr>
          <a:xfrm>
            <a:off x="0" y="0"/>
            <a:ext cx="6096000" cy="4571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" name="テキスト ボックス 2"/>
          <p:cNvSpPr txBox="1"/>
          <p:nvPr/>
        </p:nvSpPr>
        <p:spPr>
          <a:xfrm>
            <a:off x="1418061" y="224807"/>
            <a:ext cx="346280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3600" b="1" spc="300" dirty="0">
                <a:solidFill>
                  <a:schemeClr val="tx1">
                    <a:lumMod val="75000"/>
                    <a:lumOff val="25000"/>
                  </a:schemeClr>
                </a:solidFill>
                <a:latin typeface="Century Gothic" panose="020B0502020202020204" pitchFamily="34" charset="0"/>
                <a:cs typeface="Ebrima" panose="02000000000000000000" pitchFamily="2" charset="0"/>
              </a:rPr>
              <a:t>Visualization</a:t>
            </a:r>
          </a:p>
        </p:txBody>
      </p:sp>
      <p:cxnSp>
        <p:nvCxnSpPr>
          <p:cNvPr id="5" name="直線コネクタ 4"/>
          <p:cNvCxnSpPr/>
          <p:nvPr/>
        </p:nvCxnSpPr>
        <p:spPr>
          <a:xfrm>
            <a:off x="0" y="1009986"/>
            <a:ext cx="12192000" cy="0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グループ化 8"/>
          <p:cNvGrpSpPr/>
          <p:nvPr/>
        </p:nvGrpSpPr>
        <p:grpSpPr>
          <a:xfrm>
            <a:off x="190501" y="204687"/>
            <a:ext cx="571498" cy="646331"/>
            <a:chOff x="190501" y="204687"/>
            <a:chExt cx="571498" cy="646331"/>
          </a:xfrm>
        </p:grpSpPr>
        <p:sp>
          <p:nvSpPr>
            <p:cNvPr id="7" name="山形 6"/>
            <p:cNvSpPr/>
            <p:nvPr/>
          </p:nvSpPr>
          <p:spPr>
            <a:xfrm>
              <a:off x="190501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8" name="山形 7"/>
            <p:cNvSpPr/>
            <p:nvPr/>
          </p:nvSpPr>
          <p:spPr>
            <a:xfrm>
              <a:off x="476250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3" name="グループ化 12"/>
          <p:cNvGrpSpPr/>
          <p:nvPr/>
        </p:nvGrpSpPr>
        <p:grpSpPr>
          <a:xfrm>
            <a:off x="804281" y="204686"/>
            <a:ext cx="571498" cy="646331"/>
            <a:chOff x="190501" y="204687"/>
            <a:chExt cx="571498" cy="646331"/>
          </a:xfrm>
        </p:grpSpPr>
        <p:sp>
          <p:nvSpPr>
            <p:cNvPr id="14" name="山形 13"/>
            <p:cNvSpPr/>
            <p:nvPr/>
          </p:nvSpPr>
          <p:spPr>
            <a:xfrm>
              <a:off x="190501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15" name="山形 14"/>
            <p:cNvSpPr/>
            <p:nvPr/>
          </p:nvSpPr>
          <p:spPr>
            <a:xfrm>
              <a:off x="476250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</p:grpSp>
      <p:pic>
        <p:nvPicPr>
          <p:cNvPr id="16" name="그림 1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7154" y="1402970"/>
            <a:ext cx="5365547" cy="3016630"/>
          </a:xfrm>
          <a:prstGeom prst="rect">
            <a:avLst/>
          </a:prstGeom>
        </p:spPr>
      </p:pic>
      <p:pic>
        <p:nvPicPr>
          <p:cNvPr id="17" name="Picture 4" descr="Buy a Camera Module V2 – Raspberry Pi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72424" y="1402969"/>
            <a:ext cx="3983172" cy="26554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0" name="곱셈 기호 19"/>
          <p:cNvSpPr/>
          <p:nvPr/>
        </p:nvSpPr>
        <p:spPr>
          <a:xfrm>
            <a:off x="7472424" y="1402970"/>
            <a:ext cx="900850" cy="901900"/>
          </a:xfrm>
          <a:prstGeom prst="mathMultiply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テキスト ボックス 15"/>
          <p:cNvSpPr txBox="1"/>
          <p:nvPr/>
        </p:nvSpPr>
        <p:spPr>
          <a:xfrm>
            <a:off x="947154" y="4058416"/>
            <a:ext cx="4061726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altLang="ja-JP" sz="2400" b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Remote Control</a:t>
            </a:r>
          </a:p>
          <a:p>
            <a:pPr algn="just"/>
            <a:endParaRPr lang="en-US" altLang="ja-JP" sz="2400" b="1" dirty="0" smtClean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altLang="ja-JP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Direction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altLang="ja-JP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Current Time / last command time</a:t>
            </a:r>
            <a:endParaRPr lang="en-US" altLang="ja-JP" dirty="0" smtClean="0">
              <a:solidFill>
                <a:schemeClr val="bg2">
                  <a:lumMod val="75000"/>
                </a:schemeClr>
              </a:solidFill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kumimoji="1" lang="en-US" altLang="ja-JP" dirty="0" err="1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AutoMode</a:t>
            </a:r>
            <a:endParaRPr kumimoji="1" lang="en-US" altLang="ja-JP" dirty="0" smtClean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kumimoji="1" lang="en-US" altLang="ja-JP" dirty="0" smtClean="0">
                <a:solidFill>
                  <a:schemeClr val="bg2">
                    <a:lumMod val="75000"/>
                  </a:schemeClr>
                </a:solidFill>
              </a:rPr>
              <a:t>Live camera</a:t>
            </a:r>
          </a:p>
        </p:txBody>
      </p:sp>
    </p:spTree>
    <p:extLst>
      <p:ext uri="{BB962C8B-B14F-4D97-AF65-F5344CB8AC3E}">
        <p14:creationId xmlns:p14="http://schemas.microsoft.com/office/powerpoint/2010/main" val="8823520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図 1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047" b="12047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3" name="グループ化 2"/>
          <p:cNvGrpSpPr/>
          <p:nvPr/>
        </p:nvGrpSpPr>
        <p:grpSpPr>
          <a:xfrm>
            <a:off x="0" y="0"/>
            <a:ext cx="8496300" cy="6858000"/>
            <a:chOff x="0" y="0"/>
            <a:chExt cx="8496300" cy="6858000"/>
          </a:xfrm>
        </p:grpSpPr>
        <p:sp>
          <p:nvSpPr>
            <p:cNvPr id="4" name="直角三角形 3"/>
            <p:cNvSpPr/>
            <p:nvPr/>
          </p:nvSpPr>
          <p:spPr>
            <a:xfrm rot="5400000">
              <a:off x="819150" y="-819150"/>
              <a:ext cx="6858000" cy="8496300"/>
            </a:xfrm>
            <a:prstGeom prst="rtTriangle">
              <a:avLst/>
            </a:prstGeom>
            <a:solidFill>
              <a:schemeClr val="tx1">
                <a:lumMod val="85000"/>
                <a:lumOff val="15000"/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5" name="テキスト ボックス 4"/>
            <p:cNvSpPr txBox="1"/>
            <p:nvPr/>
          </p:nvSpPr>
          <p:spPr>
            <a:xfrm>
              <a:off x="400050" y="1028700"/>
              <a:ext cx="4876656" cy="10156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ja-JP" sz="6000" b="1" dirty="0" smtClean="0">
                  <a:solidFill>
                    <a:schemeClr val="bg1"/>
                  </a:solidFill>
                  <a:latin typeface="Century Gothic" panose="020B0502020202020204" pitchFamily="34" charset="0"/>
                </a:rPr>
                <a:t>Construction</a:t>
              </a:r>
              <a:endParaRPr kumimoji="1" lang="ja-JP" altLang="en-US" sz="6000" b="1" dirty="0">
                <a:solidFill>
                  <a:schemeClr val="bg1"/>
                </a:solidFill>
                <a:latin typeface="Century Gothic" panose="020B0502020202020204" pitchFamily="34" charset="0"/>
              </a:endParaRPr>
            </a:p>
          </p:txBody>
        </p:sp>
        <p:sp>
          <p:nvSpPr>
            <p:cNvPr id="6" name="テキスト ボックス 5"/>
            <p:cNvSpPr txBox="1"/>
            <p:nvPr/>
          </p:nvSpPr>
          <p:spPr>
            <a:xfrm>
              <a:off x="400050" y="2044363"/>
              <a:ext cx="1999265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ja-JP" sz="4000" dirty="0" smtClean="0">
                  <a:solidFill>
                    <a:schemeClr val="bg1"/>
                  </a:solidFill>
                  <a:latin typeface="Century Gothic" panose="020B0502020202020204" pitchFamily="34" charset="0"/>
                  <a:ea typeface="Ebrima" panose="02000000000000000000" pitchFamily="2" charset="0"/>
                  <a:cs typeface="Ebrima" panose="02000000000000000000" pitchFamily="2" charset="0"/>
                </a:rPr>
                <a:t>SW/HW</a:t>
              </a:r>
              <a:endParaRPr kumimoji="1" lang="ja-JP" altLang="en-US" sz="4000" dirty="0">
                <a:solidFill>
                  <a:schemeClr val="bg1"/>
                </a:solidFill>
                <a:latin typeface="Century Gothic" panose="020B0502020202020204" pitchFamily="34" charset="0"/>
                <a:cs typeface="Ebrima" panose="02000000000000000000" pitchFamily="2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76720163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正方形/長方形 1"/>
          <p:cNvSpPr/>
          <p:nvPr/>
        </p:nvSpPr>
        <p:spPr>
          <a:xfrm>
            <a:off x="0" y="0"/>
            <a:ext cx="6096000" cy="4571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" name="テキスト ボックス 2"/>
          <p:cNvSpPr txBox="1"/>
          <p:nvPr/>
        </p:nvSpPr>
        <p:spPr>
          <a:xfrm>
            <a:off x="1418061" y="224807"/>
            <a:ext cx="320792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3600" b="1" spc="3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Century Gothic" panose="020B0502020202020204" pitchFamily="34" charset="0"/>
                <a:cs typeface="Ebrima" panose="02000000000000000000" pitchFamily="2" charset="0"/>
              </a:rPr>
              <a:t>Component</a:t>
            </a:r>
            <a:endParaRPr kumimoji="1" lang="ja-JP" altLang="en-US" sz="3600" b="1" spc="300" dirty="0">
              <a:solidFill>
                <a:schemeClr val="tx1">
                  <a:lumMod val="75000"/>
                  <a:lumOff val="25000"/>
                </a:schemeClr>
              </a:solidFill>
              <a:latin typeface="Century Gothic" panose="020B0502020202020204" pitchFamily="34" charset="0"/>
              <a:cs typeface="Ebrima" panose="02000000000000000000" pitchFamily="2" charset="0"/>
            </a:endParaRPr>
          </a:p>
        </p:txBody>
      </p:sp>
      <p:cxnSp>
        <p:nvCxnSpPr>
          <p:cNvPr id="5" name="直線コネクタ 4"/>
          <p:cNvCxnSpPr/>
          <p:nvPr/>
        </p:nvCxnSpPr>
        <p:spPr>
          <a:xfrm>
            <a:off x="0" y="1009986"/>
            <a:ext cx="12192000" cy="0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グループ化 8"/>
          <p:cNvGrpSpPr/>
          <p:nvPr/>
        </p:nvGrpSpPr>
        <p:grpSpPr>
          <a:xfrm>
            <a:off x="190501" y="204687"/>
            <a:ext cx="571498" cy="646331"/>
            <a:chOff x="190501" y="204687"/>
            <a:chExt cx="571498" cy="646331"/>
          </a:xfrm>
        </p:grpSpPr>
        <p:sp>
          <p:nvSpPr>
            <p:cNvPr id="7" name="山形 6"/>
            <p:cNvSpPr/>
            <p:nvPr/>
          </p:nvSpPr>
          <p:spPr>
            <a:xfrm>
              <a:off x="190501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8" name="山形 7"/>
            <p:cNvSpPr/>
            <p:nvPr/>
          </p:nvSpPr>
          <p:spPr>
            <a:xfrm>
              <a:off x="476250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3" name="グループ化 12"/>
          <p:cNvGrpSpPr/>
          <p:nvPr/>
        </p:nvGrpSpPr>
        <p:grpSpPr>
          <a:xfrm>
            <a:off x="804281" y="204686"/>
            <a:ext cx="571498" cy="646331"/>
            <a:chOff x="190501" y="204687"/>
            <a:chExt cx="571498" cy="646331"/>
          </a:xfrm>
        </p:grpSpPr>
        <p:sp>
          <p:nvSpPr>
            <p:cNvPr id="14" name="山形 13"/>
            <p:cNvSpPr/>
            <p:nvPr/>
          </p:nvSpPr>
          <p:spPr>
            <a:xfrm>
              <a:off x="190501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15" name="山形 14"/>
            <p:cNvSpPr/>
            <p:nvPr/>
          </p:nvSpPr>
          <p:spPr>
            <a:xfrm>
              <a:off x="476250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</p:grpSp>
      <p:sp>
        <p:nvSpPr>
          <p:cNvPr id="25" name="직사각형 24"/>
          <p:cNvSpPr/>
          <p:nvPr/>
        </p:nvSpPr>
        <p:spPr>
          <a:xfrm>
            <a:off x="1242304" y="4564626"/>
            <a:ext cx="1305232" cy="1157748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RC-car</a:t>
            </a:r>
          </a:p>
        </p:txBody>
      </p:sp>
      <p:sp>
        <p:nvSpPr>
          <p:cNvPr id="28" name="직사각형 27"/>
          <p:cNvSpPr/>
          <p:nvPr/>
        </p:nvSpPr>
        <p:spPr>
          <a:xfrm>
            <a:off x="3941260" y="4564626"/>
            <a:ext cx="1305232" cy="1157748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remote</a:t>
            </a:r>
          </a:p>
        </p:txBody>
      </p:sp>
      <p:sp>
        <p:nvSpPr>
          <p:cNvPr id="35" name="직사각형 34"/>
          <p:cNvSpPr/>
          <p:nvPr/>
        </p:nvSpPr>
        <p:spPr>
          <a:xfrm>
            <a:off x="2488544" y="1629558"/>
            <a:ext cx="1305232" cy="115774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Server1</a:t>
            </a:r>
          </a:p>
        </p:txBody>
      </p:sp>
      <p:sp>
        <p:nvSpPr>
          <p:cNvPr id="36" name="직사각형 35"/>
          <p:cNvSpPr/>
          <p:nvPr/>
        </p:nvSpPr>
        <p:spPr>
          <a:xfrm>
            <a:off x="7971012" y="1629558"/>
            <a:ext cx="1305232" cy="1157748"/>
          </a:xfrm>
          <a:prstGeom prst="rect">
            <a:avLst/>
          </a:prstGeom>
          <a:solidFill>
            <a:srgbClr val="FEC80A"/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Server2</a:t>
            </a:r>
          </a:p>
        </p:txBody>
      </p:sp>
      <p:sp>
        <p:nvSpPr>
          <p:cNvPr id="37" name="직사각형 36"/>
          <p:cNvSpPr/>
          <p:nvPr/>
        </p:nvSpPr>
        <p:spPr>
          <a:xfrm>
            <a:off x="7945448" y="4564626"/>
            <a:ext cx="1305232" cy="1157748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Web</a:t>
            </a:r>
          </a:p>
        </p:txBody>
      </p:sp>
      <p:sp>
        <p:nvSpPr>
          <p:cNvPr id="16" name="직사각형 15"/>
          <p:cNvSpPr/>
          <p:nvPr/>
        </p:nvSpPr>
        <p:spPr>
          <a:xfrm>
            <a:off x="883920" y="1257300"/>
            <a:ext cx="4792980" cy="5052060"/>
          </a:xfrm>
          <a:prstGeom prst="rect">
            <a:avLst/>
          </a:prstGeom>
          <a:noFill/>
          <a:ln>
            <a:prstDash val="dash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8" name="직선 연결선 17"/>
          <p:cNvCxnSpPr>
            <a:stCxn id="35" idx="2"/>
            <a:endCxn id="25" idx="0"/>
          </p:cNvCxnSpPr>
          <p:nvPr/>
        </p:nvCxnSpPr>
        <p:spPr>
          <a:xfrm flipH="1">
            <a:off x="1894920" y="2787306"/>
            <a:ext cx="1246240" cy="177732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직선 연결선 37"/>
          <p:cNvCxnSpPr>
            <a:stCxn id="35" idx="2"/>
            <a:endCxn id="28" idx="0"/>
          </p:cNvCxnSpPr>
          <p:nvPr/>
        </p:nvCxnSpPr>
        <p:spPr>
          <a:xfrm>
            <a:off x="3141160" y="2787306"/>
            <a:ext cx="1452716" cy="177732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오른쪽 화살표 20"/>
          <p:cNvSpPr/>
          <p:nvPr/>
        </p:nvSpPr>
        <p:spPr>
          <a:xfrm>
            <a:off x="3921594" y="2286844"/>
            <a:ext cx="3899720" cy="228600"/>
          </a:xfrm>
          <a:prstGeom prst="rightArrow">
            <a:avLst/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곱셈 기호 11"/>
          <p:cNvSpPr/>
          <p:nvPr/>
        </p:nvSpPr>
        <p:spPr>
          <a:xfrm>
            <a:off x="4387400" y="2179395"/>
            <a:ext cx="609230" cy="632460"/>
          </a:xfrm>
          <a:prstGeom prst="mathMultiply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9" name="오른쪽 화살표 38"/>
          <p:cNvSpPr/>
          <p:nvPr/>
        </p:nvSpPr>
        <p:spPr>
          <a:xfrm rot="10800000">
            <a:off x="3867518" y="1920278"/>
            <a:ext cx="3899720" cy="2286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TextBox 21"/>
          <p:cNvSpPr txBox="1"/>
          <p:nvPr/>
        </p:nvSpPr>
        <p:spPr>
          <a:xfrm>
            <a:off x="6934200" y="1568228"/>
            <a:ext cx="9067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request</a:t>
            </a:r>
            <a:endParaRPr lang="ko-KR" altLang="en-US" dirty="0"/>
          </a:p>
        </p:txBody>
      </p:sp>
      <p:sp>
        <p:nvSpPr>
          <p:cNvPr id="40" name="직사각형 39"/>
          <p:cNvSpPr/>
          <p:nvPr/>
        </p:nvSpPr>
        <p:spPr>
          <a:xfrm>
            <a:off x="6224924" y="1257300"/>
            <a:ext cx="4792980" cy="5052060"/>
          </a:xfrm>
          <a:prstGeom prst="rect">
            <a:avLst/>
          </a:prstGeom>
          <a:noFill/>
          <a:ln>
            <a:prstDash val="dash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050" name="Picture 2" descr="라즈베리파이(Raspberry Pi) OpenCV 4.1.2 설치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15044" y="5262880"/>
            <a:ext cx="443124" cy="4594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2" name="Picture 2" descr="라즈베리파이(Raspberry Pi) OpenCV 4.1.2 설치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03368" y="5262880"/>
            <a:ext cx="443124" cy="4594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클라우드 서비스 | 클라우드 컴퓨팅 솔루션| Amazon Web Services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65962" y="2401144"/>
            <a:ext cx="550130" cy="2888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4" name="Picture 4" descr="클라우드 서비스 | 클라우드 컴퓨팅 솔루션| Amazon Web Services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25749" y="2401144"/>
            <a:ext cx="550130" cy="2888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Javascript] Tutorial(4): ES6 문법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98064" y="5314772"/>
            <a:ext cx="591309" cy="3557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43" name="직선 연결선 42"/>
          <p:cNvCxnSpPr>
            <a:stCxn id="36" idx="2"/>
            <a:endCxn id="37" idx="0"/>
          </p:cNvCxnSpPr>
          <p:nvPr/>
        </p:nvCxnSpPr>
        <p:spPr>
          <a:xfrm flipH="1">
            <a:off x="8598064" y="2787306"/>
            <a:ext cx="25564" cy="177732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4117288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正方形/長方形 1"/>
          <p:cNvSpPr/>
          <p:nvPr/>
        </p:nvSpPr>
        <p:spPr>
          <a:xfrm>
            <a:off x="0" y="0"/>
            <a:ext cx="6096000" cy="4571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" name="テキスト ボックス 2"/>
          <p:cNvSpPr txBox="1"/>
          <p:nvPr/>
        </p:nvSpPr>
        <p:spPr>
          <a:xfrm>
            <a:off x="1457476" y="256972"/>
            <a:ext cx="435087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3600" b="1" spc="3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Century Gothic" panose="020B0502020202020204" pitchFamily="34" charset="0"/>
                <a:ea typeface="Ebrima" panose="02000000000000000000" pitchFamily="2" charset="0"/>
                <a:cs typeface="Ebrima" panose="02000000000000000000" pitchFamily="2" charset="0"/>
              </a:rPr>
              <a:t>SW Requirement</a:t>
            </a:r>
            <a:endParaRPr kumimoji="1" lang="ja-JP" altLang="en-US" sz="3600" b="1" spc="300" dirty="0">
              <a:solidFill>
                <a:schemeClr val="tx1">
                  <a:lumMod val="75000"/>
                  <a:lumOff val="25000"/>
                </a:schemeClr>
              </a:solidFill>
              <a:latin typeface="Century Gothic" panose="020B0502020202020204" pitchFamily="34" charset="0"/>
              <a:cs typeface="Ebrima" panose="02000000000000000000" pitchFamily="2" charset="0"/>
            </a:endParaRPr>
          </a:p>
        </p:txBody>
      </p:sp>
      <p:grpSp>
        <p:nvGrpSpPr>
          <p:cNvPr id="9" name="グループ化 8"/>
          <p:cNvGrpSpPr/>
          <p:nvPr/>
        </p:nvGrpSpPr>
        <p:grpSpPr>
          <a:xfrm>
            <a:off x="190501" y="204687"/>
            <a:ext cx="571498" cy="646331"/>
            <a:chOff x="190501" y="204687"/>
            <a:chExt cx="571498" cy="646331"/>
          </a:xfrm>
        </p:grpSpPr>
        <p:sp>
          <p:nvSpPr>
            <p:cNvPr id="7" name="山形 6"/>
            <p:cNvSpPr/>
            <p:nvPr/>
          </p:nvSpPr>
          <p:spPr>
            <a:xfrm>
              <a:off x="190501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8" name="山形 7"/>
            <p:cNvSpPr/>
            <p:nvPr/>
          </p:nvSpPr>
          <p:spPr>
            <a:xfrm>
              <a:off x="476250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3" name="グループ化 12"/>
          <p:cNvGrpSpPr/>
          <p:nvPr/>
        </p:nvGrpSpPr>
        <p:grpSpPr>
          <a:xfrm>
            <a:off x="804281" y="204686"/>
            <a:ext cx="571498" cy="646331"/>
            <a:chOff x="190501" y="204687"/>
            <a:chExt cx="571498" cy="646331"/>
          </a:xfrm>
        </p:grpSpPr>
        <p:sp>
          <p:nvSpPr>
            <p:cNvPr id="14" name="山形 13"/>
            <p:cNvSpPr/>
            <p:nvPr/>
          </p:nvSpPr>
          <p:spPr>
            <a:xfrm>
              <a:off x="190501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15" name="山形 14"/>
            <p:cNvSpPr/>
            <p:nvPr/>
          </p:nvSpPr>
          <p:spPr>
            <a:xfrm>
              <a:off x="476250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</p:grpSp>
      <p:sp>
        <p:nvSpPr>
          <p:cNvPr id="16" name="テキスト ボックス 15"/>
          <p:cNvSpPr txBox="1"/>
          <p:nvPr/>
        </p:nvSpPr>
        <p:spPr>
          <a:xfrm>
            <a:off x="1457476" y="1640336"/>
            <a:ext cx="2781300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altLang="ja-JP" sz="2400" b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Remote Control</a:t>
            </a:r>
          </a:p>
          <a:p>
            <a:pPr algn="just"/>
            <a:endParaRPr lang="en-US" altLang="ja-JP" dirty="0" smtClean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altLang="ja-JP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Send command</a:t>
            </a:r>
            <a:endParaRPr lang="ja-JP" alt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kumimoji="1" lang="en-US" altLang="ja-JP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Movement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en-US" altLang="ja-JP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Steering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kumimoji="1" lang="en-US" altLang="ja-JP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Auto </a:t>
            </a:r>
            <a:r>
              <a:rPr lang="en-US" altLang="ja-JP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Driving</a:t>
            </a:r>
            <a:endParaRPr kumimoji="1" lang="en-US" altLang="ja-JP" dirty="0" smtClean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kumimoji="1" lang="en-US" altLang="ja-JP" dirty="0" smtClean="0">
                <a:solidFill>
                  <a:schemeClr val="bg2">
                    <a:lumMod val="75000"/>
                  </a:schemeClr>
                </a:solidFill>
              </a:rPr>
              <a:t>Live camera</a:t>
            </a:r>
          </a:p>
        </p:txBody>
      </p:sp>
      <p:sp>
        <p:nvSpPr>
          <p:cNvPr id="22" name="テキスト ボックス 15"/>
          <p:cNvSpPr txBox="1"/>
          <p:nvPr/>
        </p:nvSpPr>
        <p:spPr>
          <a:xfrm>
            <a:off x="1457476" y="4054259"/>
            <a:ext cx="11341099" cy="23391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altLang="ja-JP" sz="2000" b="1" dirty="0" smtClean="0"/>
              <a:t>Web Page &amp; backend</a:t>
            </a:r>
          </a:p>
          <a:p>
            <a:pPr algn="just"/>
            <a:endParaRPr lang="en-US" altLang="ja-JP" b="1" dirty="0" smtClean="0"/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altLang="ja-JP" dirty="0" smtClean="0"/>
              <a:t>Status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en-US" altLang="ja-JP" dirty="0" smtClean="0"/>
              <a:t>direction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kumimoji="1" lang="en-US" altLang="ja-JP" dirty="0" smtClean="0"/>
              <a:t>Last command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en-US" altLang="ja-JP" dirty="0" smtClean="0"/>
              <a:t>Conflicts detection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kumimoji="1" lang="en-US" altLang="ja-JP" dirty="0" smtClean="0">
                <a:solidFill>
                  <a:schemeClr val="bg2">
                    <a:lumMod val="75000"/>
                  </a:schemeClr>
                </a:solidFill>
              </a:rPr>
              <a:t>Live camera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altLang="ja-JP" dirty="0" smtClean="0">
                <a:solidFill>
                  <a:schemeClr val="bg2">
                    <a:lumMod val="75000"/>
                  </a:schemeClr>
                </a:solidFill>
              </a:rPr>
              <a:t>Velocity Histogram</a:t>
            </a:r>
            <a:endParaRPr kumimoji="1" lang="ja-JP" altLang="en-US" dirty="0">
              <a:solidFill>
                <a:schemeClr val="bg2">
                  <a:lumMod val="75000"/>
                </a:schemeClr>
              </a:solidFill>
            </a:endParaRPr>
          </a:p>
        </p:txBody>
      </p:sp>
      <p:sp>
        <p:nvSpPr>
          <p:cNvPr id="23" name="テキスト ボックス 15"/>
          <p:cNvSpPr txBox="1"/>
          <p:nvPr/>
        </p:nvSpPr>
        <p:spPr>
          <a:xfrm>
            <a:off x="5497543" y="1640336"/>
            <a:ext cx="2781300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altLang="ja-JP" sz="2400" b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Car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kumimoji="1" lang="en-US" altLang="ja-JP" dirty="0" smtClean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kumimoji="1" lang="en-US" altLang="ja-JP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Get command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en-US" altLang="ja-JP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Movement</a:t>
            </a:r>
            <a:endParaRPr kumimoji="1" lang="en-US" altLang="ja-JP" dirty="0" smtClean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en-US" altLang="ja-JP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Steering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en-US" altLang="ja-JP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Auto Driving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altLang="ja-JP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Conflicts detection</a:t>
            </a:r>
            <a:endParaRPr kumimoji="1" lang="ja-JP" alt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3178685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正方形/長方形 1"/>
          <p:cNvSpPr/>
          <p:nvPr/>
        </p:nvSpPr>
        <p:spPr>
          <a:xfrm>
            <a:off x="0" y="0"/>
            <a:ext cx="6096000" cy="4571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" name="テキスト ボックス 2"/>
          <p:cNvSpPr txBox="1"/>
          <p:nvPr/>
        </p:nvSpPr>
        <p:spPr>
          <a:xfrm>
            <a:off x="1457476" y="256972"/>
            <a:ext cx="456567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3600" b="1" spc="3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Century Gothic" panose="020B0502020202020204" pitchFamily="34" charset="0"/>
                <a:ea typeface="Ebrima" panose="02000000000000000000" pitchFamily="2" charset="0"/>
                <a:cs typeface="Ebrima" panose="02000000000000000000" pitchFamily="2" charset="0"/>
              </a:rPr>
              <a:t>HW Specification</a:t>
            </a:r>
            <a:endParaRPr kumimoji="1" lang="ja-JP" altLang="en-US" sz="3600" b="1" spc="300" dirty="0">
              <a:solidFill>
                <a:schemeClr val="tx1">
                  <a:lumMod val="75000"/>
                  <a:lumOff val="25000"/>
                </a:schemeClr>
              </a:solidFill>
              <a:latin typeface="Century Gothic" panose="020B0502020202020204" pitchFamily="34" charset="0"/>
              <a:cs typeface="Ebrima" panose="02000000000000000000" pitchFamily="2" charset="0"/>
            </a:endParaRPr>
          </a:p>
        </p:txBody>
      </p:sp>
      <p:grpSp>
        <p:nvGrpSpPr>
          <p:cNvPr id="9" name="グループ化 8"/>
          <p:cNvGrpSpPr/>
          <p:nvPr/>
        </p:nvGrpSpPr>
        <p:grpSpPr>
          <a:xfrm>
            <a:off x="190501" y="204687"/>
            <a:ext cx="571498" cy="646331"/>
            <a:chOff x="190501" y="204687"/>
            <a:chExt cx="571498" cy="646331"/>
          </a:xfrm>
        </p:grpSpPr>
        <p:sp>
          <p:nvSpPr>
            <p:cNvPr id="7" name="山形 6"/>
            <p:cNvSpPr/>
            <p:nvPr/>
          </p:nvSpPr>
          <p:spPr>
            <a:xfrm>
              <a:off x="190501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8" name="山形 7"/>
            <p:cNvSpPr/>
            <p:nvPr/>
          </p:nvSpPr>
          <p:spPr>
            <a:xfrm>
              <a:off x="476250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3" name="グループ化 12"/>
          <p:cNvGrpSpPr/>
          <p:nvPr/>
        </p:nvGrpSpPr>
        <p:grpSpPr>
          <a:xfrm>
            <a:off x="804281" y="204686"/>
            <a:ext cx="571498" cy="646331"/>
            <a:chOff x="190501" y="204687"/>
            <a:chExt cx="571498" cy="646331"/>
          </a:xfrm>
        </p:grpSpPr>
        <p:sp>
          <p:nvSpPr>
            <p:cNvPr id="14" name="山形 13"/>
            <p:cNvSpPr/>
            <p:nvPr/>
          </p:nvSpPr>
          <p:spPr>
            <a:xfrm>
              <a:off x="190501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15" name="山形 14"/>
            <p:cNvSpPr/>
            <p:nvPr/>
          </p:nvSpPr>
          <p:spPr>
            <a:xfrm>
              <a:off x="476250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</p:grpSp>
      <p:sp>
        <p:nvSpPr>
          <p:cNvPr id="22" name="テキスト ボックス 15"/>
          <p:cNvSpPr txBox="1"/>
          <p:nvPr/>
        </p:nvSpPr>
        <p:spPr>
          <a:xfrm>
            <a:off x="1375779" y="1239939"/>
            <a:ext cx="11341099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altLang="ja-JP" sz="2000" b="1" dirty="0" smtClean="0"/>
              <a:t>Raspberry Pi 4B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kumimoji="1" lang="en-US" altLang="ja-JP" sz="2000" b="1" dirty="0" smtClean="0"/>
              <a:t>Motor HAT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altLang="ja-JP" sz="2000" b="1" dirty="0" smtClean="0"/>
              <a:t>Servo Motor </a:t>
            </a:r>
          </a:p>
          <a:p>
            <a:pPr marL="800100" lvl="1" indent="-342900" algn="just">
              <a:buFont typeface="Arial" panose="020B0604020202020204" pitchFamily="34" charset="0"/>
              <a:buChar char="•"/>
            </a:pPr>
            <a:r>
              <a:rPr lang="en-US" altLang="ja-JP" sz="2000" b="1" dirty="0" smtClean="0"/>
              <a:t>SG90</a:t>
            </a:r>
          </a:p>
          <a:p>
            <a:pPr marL="800100" lvl="1" indent="-342900" algn="just">
              <a:buFont typeface="Arial" panose="020B0604020202020204" pitchFamily="34" charset="0"/>
              <a:buChar char="•"/>
            </a:pPr>
            <a:r>
              <a:rPr lang="en-US" altLang="ja-JP" sz="2000" b="1" dirty="0" smtClean="0"/>
              <a:t>MG996R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altLang="ja-JP" sz="2000" b="1" dirty="0" smtClean="0"/>
              <a:t>DC MOTOR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altLang="ja-JP" sz="2000" b="1" dirty="0" err="1" smtClean="0"/>
              <a:t>Batterry</a:t>
            </a:r>
            <a:r>
              <a:rPr lang="en-US" altLang="ja-JP" sz="2000" b="1" dirty="0" smtClean="0"/>
              <a:t> </a:t>
            </a:r>
          </a:p>
          <a:p>
            <a:pPr marL="800100" lvl="1" indent="-342900" algn="just">
              <a:buFont typeface="Arial" panose="020B0604020202020204" pitchFamily="34" charset="0"/>
              <a:buChar char="•"/>
            </a:pPr>
            <a:r>
              <a:rPr lang="en-US" altLang="ja-JP" sz="2000" b="1" dirty="0" smtClean="0"/>
              <a:t>2600mAh 8950 x 3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altLang="ja-JP" sz="2000" b="1" dirty="0" smtClean="0">
                <a:solidFill>
                  <a:schemeClr val="bg2">
                    <a:lumMod val="50000"/>
                  </a:schemeClr>
                </a:solidFill>
              </a:rPr>
              <a:t>Raspberry Camera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endParaRPr kumimoji="1" lang="en-US" altLang="ja-JP" sz="2000" b="1" dirty="0" smtClean="0">
              <a:solidFill>
                <a:schemeClr val="bg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6075641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図 1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047" b="12047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3" name="グループ化 2"/>
          <p:cNvGrpSpPr/>
          <p:nvPr/>
        </p:nvGrpSpPr>
        <p:grpSpPr>
          <a:xfrm>
            <a:off x="0" y="0"/>
            <a:ext cx="8496300" cy="6858000"/>
            <a:chOff x="0" y="0"/>
            <a:chExt cx="8496300" cy="6858000"/>
          </a:xfrm>
        </p:grpSpPr>
        <p:sp>
          <p:nvSpPr>
            <p:cNvPr id="4" name="直角三角形 3"/>
            <p:cNvSpPr/>
            <p:nvPr/>
          </p:nvSpPr>
          <p:spPr>
            <a:xfrm rot="5400000">
              <a:off x="819150" y="-819150"/>
              <a:ext cx="6858000" cy="8496300"/>
            </a:xfrm>
            <a:prstGeom prst="rtTriangle">
              <a:avLst/>
            </a:prstGeom>
            <a:solidFill>
              <a:schemeClr val="tx1">
                <a:lumMod val="85000"/>
                <a:lumOff val="15000"/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5" name="テキスト ボックス 4"/>
            <p:cNvSpPr txBox="1"/>
            <p:nvPr/>
          </p:nvSpPr>
          <p:spPr>
            <a:xfrm>
              <a:off x="4392930" y="2921168"/>
              <a:ext cx="1555234" cy="10156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ja-JP" sz="6000" b="1" dirty="0" smtClean="0">
                  <a:solidFill>
                    <a:schemeClr val="bg1"/>
                  </a:solidFill>
                  <a:latin typeface="Century Gothic" panose="020B0502020202020204" pitchFamily="34" charset="0"/>
                </a:rPr>
                <a:t>End</a:t>
              </a:r>
              <a:endParaRPr kumimoji="1" lang="ja-JP" altLang="en-US" sz="6000" b="1" dirty="0">
                <a:solidFill>
                  <a:schemeClr val="bg1"/>
                </a:solidFill>
                <a:latin typeface="Century Gothic" panose="020B0502020202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04168540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正方形/長方形 1"/>
          <p:cNvSpPr/>
          <p:nvPr/>
        </p:nvSpPr>
        <p:spPr>
          <a:xfrm>
            <a:off x="0" y="0"/>
            <a:ext cx="6096000" cy="4571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" name="テキスト ボックス 2"/>
          <p:cNvSpPr txBox="1"/>
          <p:nvPr/>
        </p:nvSpPr>
        <p:spPr>
          <a:xfrm>
            <a:off x="887522" y="204686"/>
            <a:ext cx="520847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ja-JP" sz="3600" b="1" spc="300" dirty="0">
                <a:solidFill>
                  <a:schemeClr val="tx1">
                    <a:lumMod val="75000"/>
                    <a:lumOff val="25000"/>
                  </a:schemeClr>
                </a:solidFill>
                <a:latin typeface="Century Gothic" panose="020B0502020202020204" pitchFamily="34" charset="0"/>
                <a:ea typeface="Ebrima" panose="02000000000000000000" pitchFamily="2" charset="0"/>
                <a:cs typeface="Ebrima" panose="02000000000000000000" pitchFamily="2" charset="0"/>
              </a:rPr>
              <a:t>A table of Contents</a:t>
            </a:r>
            <a:endParaRPr kumimoji="1" lang="ja-JP" altLang="en-US" sz="3600" b="1" spc="300" dirty="0">
              <a:solidFill>
                <a:schemeClr val="tx1">
                  <a:lumMod val="75000"/>
                  <a:lumOff val="25000"/>
                </a:schemeClr>
              </a:solidFill>
              <a:latin typeface="Century Gothic" panose="020B0502020202020204" pitchFamily="34" charset="0"/>
              <a:cs typeface="Ebrima" panose="02000000000000000000" pitchFamily="2" charset="0"/>
            </a:endParaRPr>
          </a:p>
        </p:txBody>
      </p:sp>
      <p:cxnSp>
        <p:nvCxnSpPr>
          <p:cNvPr id="5" name="直線コネクタ 4"/>
          <p:cNvCxnSpPr/>
          <p:nvPr/>
        </p:nvCxnSpPr>
        <p:spPr>
          <a:xfrm>
            <a:off x="0" y="1009986"/>
            <a:ext cx="12192000" cy="0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グループ化 8"/>
          <p:cNvGrpSpPr/>
          <p:nvPr/>
        </p:nvGrpSpPr>
        <p:grpSpPr>
          <a:xfrm>
            <a:off x="190501" y="204687"/>
            <a:ext cx="571498" cy="646331"/>
            <a:chOff x="190501" y="204687"/>
            <a:chExt cx="571498" cy="646331"/>
          </a:xfrm>
        </p:grpSpPr>
        <p:sp>
          <p:nvSpPr>
            <p:cNvPr id="7" name="山形 6"/>
            <p:cNvSpPr/>
            <p:nvPr/>
          </p:nvSpPr>
          <p:spPr>
            <a:xfrm>
              <a:off x="190501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8" name="山形 7"/>
            <p:cNvSpPr/>
            <p:nvPr/>
          </p:nvSpPr>
          <p:spPr>
            <a:xfrm>
              <a:off x="476250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0" name="グループ化 9"/>
          <p:cNvGrpSpPr/>
          <p:nvPr/>
        </p:nvGrpSpPr>
        <p:grpSpPr>
          <a:xfrm>
            <a:off x="887522" y="1321057"/>
            <a:ext cx="7984426" cy="796786"/>
            <a:chOff x="887522" y="1067057"/>
            <a:chExt cx="7984426" cy="796786"/>
          </a:xfrm>
        </p:grpSpPr>
        <p:sp>
          <p:nvSpPr>
            <p:cNvPr id="4" name="正方形/長方形 3"/>
            <p:cNvSpPr/>
            <p:nvPr/>
          </p:nvSpPr>
          <p:spPr>
            <a:xfrm>
              <a:off x="887522" y="1168955"/>
              <a:ext cx="585678" cy="646329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grpSp>
          <p:nvGrpSpPr>
            <p:cNvPr id="6" name="グループ化 5"/>
            <p:cNvGrpSpPr/>
            <p:nvPr/>
          </p:nvGrpSpPr>
          <p:grpSpPr>
            <a:xfrm>
              <a:off x="1556748" y="1067057"/>
              <a:ext cx="7315200" cy="796786"/>
              <a:chOff x="1556748" y="1067057"/>
              <a:chExt cx="7315200" cy="796786"/>
            </a:xfrm>
          </p:grpSpPr>
          <p:sp>
            <p:nvSpPr>
              <p:cNvPr id="31" name="テキスト ボックス 30"/>
              <p:cNvSpPr txBox="1"/>
              <p:nvPr/>
            </p:nvSpPr>
            <p:spPr>
              <a:xfrm>
                <a:off x="1629474" y="1067057"/>
                <a:ext cx="2226892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ja-JP" sz="2800" spc="300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Century Gothic" panose="020B0502020202020204" pitchFamily="34" charset="0"/>
                  </a:rPr>
                  <a:t>Introduce</a:t>
                </a:r>
                <a:endParaRPr kumimoji="1" lang="ja-JP" altLang="en-US" sz="2800" spc="3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entury Gothic" panose="020B0502020202020204" pitchFamily="34" charset="0"/>
                </a:endParaRPr>
              </a:p>
            </p:txBody>
          </p:sp>
          <p:sp>
            <p:nvSpPr>
              <p:cNvPr id="32" name="テキスト ボックス 31"/>
              <p:cNvSpPr txBox="1"/>
              <p:nvPr/>
            </p:nvSpPr>
            <p:spPr>
              <a:xfrm>
                <a:off x="1556748" y="1494511"/>
                <a:ext cx="7315200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just"/>
                <a:r>
                  <a:rPr lang="en-US" altLang="ja-JP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 Introducing</a:t>
                </a:r>
                <a:endParaRPr kumimoji="1" lang="ja-JP" altLang="en-US" dirty="0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</p:grpSp>
      </p:grpSp>
      <p:grpSp>
        <p:nvGrpSpPr>
          <p:cNvPr id="33" name="グループ化 32"/>
          <p:cNvGrpSpPr/>
          <p:nvPr/>
        </p:nvGrpSpPr>
        <p:grpSpPr>
          <a:xfrm>
            <a:off x="887522" y="2271731"/>
            <a:ext cx="7984426" cy="1724571"/>
            <a:chOff x="887522" y="1067057"/>
            <a:chExt cx="7984426" cy="1724571"/>
          </a:xfrm>
        </p:grpSpPr>
        <p:sp>
          <p:nvSpPr>
            <p:cNvPr id="34" name="正方形/長方形 33"/>
            <p:cNvSpPr/>
            <p:nvPr/>
          </p:nvSpPr>
          <p:spPr>
            <a:xfrm>
              <a:off x="887522" y="1168955"/>
              <a:ext cx="585678" cy="646329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grpSp>
          <p:nvGrpSpPr>
            <p:cNvPr id="35" name="グループ化 34"/>
            <p:cNvGrpSpPr/>
            <p:nvPr/>
          </p:nvGrpSpPr>
          <p:grpSpPr>
            <a:xfrm>
              <a:off x="1556748" y="1067057"/>
              <a:ext cx="7315200" cy="1724571"/>
              <a:chOff x="1556748" y="1067057"/>
              <a:chExt cx="7315200" cy="1724571"/>
            </a:xfrm>
          </p:grpSpPr>
          <p:sp>
            <p:nvSpPr>
              <p:cNvPr id="36" name="テキスト ボックス 35"/>
              <p:cNvSpPr txBox="1"/>
              <p:nvPr/>
            </p:nvSpPr>
            <p:spPr>
              <a:xfrm>
                <a:off x="1629474" y="1067057"/>
                <a:ext cx="1986441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ja-JP" sz="2800" spc="300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Century Gothic" panose="020B0502020202020204" pitchFamily="34" charset="0"/>
                  </a:rPr>
                  <a:t>Function</a:t>
                </a:r>
                <a:endParaRPr lang="ja-JP" altLang="en-US" sz="2800" spc="3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entury Gothic" panose="020B0502020202020204" pitchFamily="34" charset="0"/>
                </a:endParaRPr>
              </a:p>
            </p:txBody>
          </p:sp>
          <p:sp>
            <p:nvSpPr>
              <p:cNvPr id="37" name="テキスト ボックス 36"/>
              <p:cNvSpPr txBox="1"/>
              <p:nvPr/>
            </p:nvSpPr>
            <p:spPr>
              <a:xfrm>
                <a:off x="1556748" y="1494511"/>
                <a:ext cx="7315200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just"/>
                <a:r>
                  <a:rPr lang="en-US" altLang="ja-JP" dirty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 </a:t>
                </a:r>
                <a:r>
                  <a:rPr lang="en-US" altLang="ja-JP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with GIF</a:t>
                </a:r>
                <a:endParaRPr lang="ja-JP" altLang="en-US" dirty="0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  <p:sp>
            <p:nvSpPr>
              <p:cNvPr id="57" name="テキスト ボックス 36"/>
              <p:cNvSpPr txBox="1"/>
              <p:nvPr/>
            </p:nvSpPr>
            <p:spPr>
              <a:xfrm>
                <a:off x="1556748" y="2422296"/>
                <a:ext cx="7315200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just"/>
                <a:r>
                  <a:rPr kumimoji="1" lang="en-US" altLang="ja-JP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 component</a:t>
                </a:r>
                <a:endParaRPr kumimoji="1" lang="ja-JP" altLang="en-US" dirty="0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</p:grpSp>
      </p:grpSp>
      <p:grpSp>
        <p:nvGrpSpPr>
          <p:cNvPr id="38" name="グループ化 37"/>
          <p:cNvGrpSpPr/>
          <p:nvPr/>
        </p:nvGrpSpPr>
        <p:grpSpPr>
          <a:xfrm>
            <a:off x="887522" y="3222405"/>
            <a:ext cx="3603633" cy="748227"/>
            <a:chOff x="887522" y="1067057"/>
            <a:chExt cx="3603633" cy="748227"/>
          </a:xfrm>
        </p:grpSpPr>
        <p:sp>
          <p:nvSpPr>
            <p:cNvPr id="39" name="正方形/長方形 38"/>
            <p:cNvSpPr/>
            <p:nvPr/>
          </p:nvSpPr>
          <p:spPr>
            <a:xfrm>
              <a:off x="887522" y="1168955"/>
              <a:ext cx="585678" cy="646329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41" name="テキスト ボックス 40"/>
            <p:cNvSpPr txBox="1"/>
            <p:nvPr/>
          </p:nvSpPr>
          <p:spPr>
            <a:xfrm>
              <a:off x="1629474" y="1067057"/>
              <a:ext cx="2861681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ja-JP" sz="2800" spc="3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entury Gothic" panose="020B0502020202020204" pitchFamily="34" charset="0"/>
                </a:rPr>
                <a:t>Construction</a:t>
              </a:r>
              <a:endParaRPr lang="ja-JP" altLang="en-US" sz="2800" spc="300" dirty="0">
                <a:solidFill>
                  <a:schemeClr val="tx1">
                    <a:lumMod val="75000"/>
                    <a:lumOff val="25000"/>
                  </a:schemeClr>
                </a:solidFill>
                <a:latin typeface="Century Gothic" panose="020B0502020202020204" pitchFamily="34" charset="0"/>
              </a:endParaRPr>
            </a:p>
          </p:txBody>
        </p:sp>
      </p:grpSp>
      <p:sp>
        <p:nvSpPr>
          <p:cNvPr id="11" name="テキスト ボックス 10"/>
          <p:cNvSpPr txBox="1"/>
          <p:nvPr/>
        </p:nvSpPr>
        <p:spPr>
          <a:xfrm>
            <a:off x="1125543" y="1507766"/>
            <a:ext cx="500457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kumimoji="1" lang="en-US" altLang="ja-JP" sz="4400" b="1" dirty="0">
                <a:solidFill>
                  <a:schemeClr val="bg1"/>
                </a:solidFill>
                <a:latin typeface="Century Gothic" panose="020B0502020202020204" pitchFamily="34" charset="0"/>
              </a:rPr>
              <a:t>1</a:t>
            </a:r>
            <a:endParaRPr kumimoji="1" lang="ja-JP" altLang="en-US" sz="4400" b="1" dirty="0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  <p:sp>
        <p:nvSpPr>
          <p:cNvPr id="53" name="テキスト ボックス 52"/>
          <p:cNvSpPr txBox="1"/>
          <p:nvPr/>
        </p:nvSpPr>
        <p:spPr>
          <a:xfrm>
            <a:off x="1109062" y="2434290"/>
            <a:ext cx="500457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kumimoji="1" lang="en-US" altLang="ja-JP" sz="4400" b="1" dirty="0">
                <a:solidFill>
                  <a:schemeClr val="bg1"/>
                </a:solidFill>
                <a:latin typeface="Century Gothic" panose="020B0502020202020204" pitchFamily="34" charset="0"/>
              </a:rPr>
              <a:t>2</a:t>
            </a:r>
            <a:endParaRPr kumimoji="1" lang="ja-JP" altLang="en-US" sz="4400" b="1" dirty="0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  <p:sp>
        <p:nvSpPr>
          <p:cNvPr id="54" name="テキスト ボックス 53"/>
          <p:cNvSpPr txBox="1"/>
          <p:nvPr/>
        </p:nvSpPr>
        <p:spPr>
          <a:xfrm>
            <a:off x="1105281" y="3373514"/>
            <a:ext cx="500457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kumimoji="1" lang="en-US" altLang="ja-JP" sz="4400" b="1" dirty="0">
                <a:solidFill>
                  <a:schemeClr val="bg1"/>
                </a:solidFill>
                <a:latin typeface="Century Gothic" panose="020B0502020202020204" pitchFamily="34" charset="0"/>
              </a:rPr>
              <a:t>3</a:t>
            </a:r>
            <a:endParaRPr kumimoji="1" lang="ja-JP" altLang="en-US" sz="4400" b="1" dirty="0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  <p:sp>
        <p:nvSpPr>
          <p:cNvPr id="55" name="テキスト ボックス 54"/>
          <p:cNvSpPr txBox="1"/>
          <p:nvPr/>
        </p:nvSpPr>
        <p:spPr>
          <a:xfrm>
            <a:off x="1101500" y="4338138"/>
            <a:ext cx="500457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kumimoji="1" lang="en-US" altLang="ja-JP" sz="4400" b="1" dirty="0">
                <a:solidFill>
                  <a:schemeClr val="bg1"/>
                </a:solidFill>
                <a:latin typeface="Century Gothic" panose="020B0502020202020204" pitchFamily="34" charset="0"/>
              </a:rPr>
              <a:t>4</a:t>
            </a:r>
            <a:endParaRPr kumimoji="1" lang="ja-JP" altLang="en-US" sz="4400" b="1" dirty="0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6448130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図 3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562" b="12288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6" name="グループ化 5"/>
          <p:cNvGrpSpPr/>
          <p:nvPr/>
        </p:nvGrpSpPr>
        <p:grpSpPr>
          <a:xfrm>
            <a:off x="0" y="0"/>
            <a:ext cx="8496300" cy="6858000"/>
            <a:chOff x="0" y="0"/>
            <a:chExt cx="8496300" cy="6858000"/>
          </a:xfrm>
        </p:grpSpPr>
        <p:sp>
          <p:nvSpPr>
            <p:cNvPr id="2" name="直角三角形 1"/>
            <p:cNvSpPr/>
            <p:nvPr/>
          </p:nvSpPr>
          <p:spPr>
            <a:xfrm rot="5400000">
              <a:off x="819150" y="-819150"/>
              <a:ext cx="6858000" cy="8496300"/>
            </a:xfrm>
            <a:prstGeom prst="rtTriangle">
              <a:avLst/>
            </a:prstGeom>
            <a:solidFill>
              <a:schemeClr val="tx1">
                <a:lumMod val="85000"/>
                <a:lumOff val="15000"/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3" name="テキスト ボックス 2"/>
            <p:cNvSpPr txBox="1"/>
            <p:nvPr/>
          </p:nvSpPr>
          <p:spPr>
            <a:xfrm>
              <a:off x="400050" y="1028700"/>
              <a:ext cx="3785011" cy="10156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ja-JP" sz="6000" b="1" dirty="0" smtClean="0">
                  <a:solidFill>
                    <a:schemeClr val="bg1"/>
                  </a:solidFill>
                  <a:latin typeface="Century Gothic" panose="020B0502020202020204" pitchFamily="34" charset="0"/>
                </a:rPr>
                <a:t>Introduce</a:t>
              </a:r>
              <a:endParaRPr kumimoji="1" lang="ja-JP" altLang="en-US" sz="6000" b="1" dirty="0">
                <a:solidFill>
                  <a:schemeClr val="bg1"/>
                </a:solidFill>
                <a:latin typeface="Century Gothic" panose="020B0502020202020204" pitchFamily="34" charset="0"/>
              </a:endParaRPr>
            </a:p>
          </p:txBody>
        </p:sp>
        <p:sp>
          <p:nvSpPr>
            <p:cNvPr id="5" name="テキスト ボックス 4"/>
            <p:cNvSpPr txBox="1"/>
            <p:nvPr/>
          </p:nvSpPr>
          <p:spPr>
            <a:xfrm>
              <a:off x="400050" y="2044363"/>
              <a:ext cx="6080511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ja-JP" sz="4000" dirty="0" smtClean="0">
                  <a:solidFill>
                    <a:schemeClr val="bg1"/>
                  </a:solidFill>
                  <a:latin typeface="Century Gothic" panose="020B0502020202020204" pitchFamily="34" charset="0"/>
                  <a:ea typeface="Ebrima" panose="02000000000000000000" pitchFamily="2" charset="0"/>
                  <a:cs typeface="Ebrima" panose="02000000000000000000" pitchFamily="2" charset="0"/>
                </a:rPr>
                <a:t>SSAFY 5_15(Embedded)</a:t>
              </a:r>
              <a:endParaRPr kumimoji="1" lang="ja-JP" altLang="en-US" sz="4000" dirty="0">
                <a:solidFill>
                  <a:schemeClr val="bg1"/>
                </a:solidFill>
                <a:latin typeface="Century Gothic" panose="020B0502020202020204" pitchFamily="34" charset="0"/>
                <a:cs typeface="Ebrima" panose="02000000000000000000" pitchFamily="2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03963938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正方形/長方形 1"/>
          <p:cNvSpPr/>
          <p:nvPr/>
        </p:nvSpPr>
        <p:spPr>
          <a:xfrm>
            <a:off x="0" y="0"/>
            <a:ext cx="6096000" cy="4571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" name="テキスト ボックス 2"/>
          <p:cNvSpPr txBox="1"/>
          <p:nvPr/>
        </p:nvSpPr>
        <p:spPr>
          <a:xfrm>
            <a:off x="1418061" y="224807"/>
            <a:ext cx="128753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3600" b="1" spc="3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Century Gothic" panose="020B0502020202020204" pitchFamily="34" charset="0"/>
                <a:cs typeface="Ebrima" panose="02000000000000000000" pitchFamily="2" charset="0"/>
              </a:rPr>
              <a:t>Who</a:t>
            </a:r>
            <a:endParaRPr kumimoji="1" lang="ja-JP" altLang="en-US" sz="3600" b="1" spc="300" dirty="0">
              <a:solidFill>
                <a:schemeClr val="tx1">
                  <a:lumMod val="75000"/>
                  <a:lumOff val="25000"/>
                </a:schemeClr>
              </a:solidFill>
              <a:latin typeface="Century Gothic" panose="020B0502020202020204" pitchFamily="34" charset="0"/>
              <a:cs typeface="Ebrima" panose="02000000000000000000" pitchFamily="2" charset="0"/>
            </a:endParaRPr>
          </a:p>
        </p:txBody>
      </p:sp>
      <p:cxnSp>
        <p:nvCxnSpPr>
          <p:cNvPr id="5" name="直線コネクタ 4"/>
          <p:cNvCxnSpPr/>
          <p:nvPr/>
        </p:nvCxnSpPr>
        <p:spPr>
          <a:xfrm>
            <a:off x="0" y="1009986"/>
            <a:ext cx="12192000" cy="0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グループ化 8"/>
          <p:cNvGrpSpPr/>
          <p:nvPr/>
        </p:nvGrpSpPr>
        <p:grpSpPr>
          <a:xfrm>
            <a:off x="190501" y="204687"/>
            <a:ext cx="571498" cy="646331"/>
            <a:chOff x="190501" y="204687"/>
            <a:chExt cx="571498" cy="646331"/>
          </a:xfrm>
        </p:grpSpPr>
        <p:sp>
          <p:nvSpPr>
            <p:cNvPr id="7" name="山形 6"/>
            <p:cNvSpPr/>
            <p:nvPr/>
          </p:nvSpPr>
          <p:spPr>
            <a:xfrm>
              <a:off x="190501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8" name="山形 7"/>
            <p:cNvSpPr/>
            <p:nvPr/>
          </p:nvSpPr>
          <p:spPr>
            <a:xfrm>
              <a:off x="476250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3" name="グループ化 12"/>
          <p:cNvGrpSpPr/>
          <p:nvPr/>
        </p:nvGrpSpPr>
        <p:grpSpPr>
          <a:xfrm>
            <a:off x="804281" y="204686"/>
            <a:ext cx="571498" cy="646331"/>
            <a:chOff x="190501" y="204687"/>
            <a:chExt cx="571498" cy="646331"/>
          </a:xfrm>
        </p:grpSpPr>
        <p:sp>
          <p:nvSpPr>
            <p:cNvPr id="14" name="山形 13"/>
            <p:cNvSpPr/>
            <p:nvPr/>
          </p:nvSpPr>
          <p:spPr>
            <a:xfrm>
              <a:off x="190501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15" name="山形 14"/>
            <p:cNvSpPr/>
            <p:nvPr/>
          </p:nvSpPr>
          <p:spPr>
            <a:xfrm>
              <a:off x="476250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0" name="グループ化 9"/>
          <p:cNvGrpSpPr/>
          <p:nvPr/>
        </p:nvGrpSpPr>
        <p:grpSpPr>
          <a:xfrm>
            <a:off x="2801643" y="4251151"/>
            <a:ext cx="2908395" cy="1046441"/>
            <a:chOff x="587489" y="4896306"/>
            <a:chExt cx="2908395" cy="1046441"/>
          </a:xfrm>
        </p:grpSpPr>
        <p:sp>
          <p:nvSpPr>
            <p:cNvPr id="26" name="テキスト ボックス 25"/>
            <p:cNvSpPr txBox="1"/>
            <p:nvPr/>
          </p:nvSpPr>
          <p:spPr>
            <a:xfrm>
              <a:off x="1571851" y="4896306"/>
              <a:ext cx="939681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kumimoji="1" lang="ko-KR" altLang="en-US" sz="2000" b="1" dirty="0" err="1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entury Gothic" panose="020B0502020202020204" pitchFamily="34" charset="0"/>
                  <a:ea typeface="Ebrima" panose="02000000000000000000" pitchFamily="2" charset="0"/>
                  <a:cs typeface="Ebrima" panose="02000000000000000000" pitchFamily="2" charset="0"/>
                </a:rPr>
                <a:t>김덕휘</a:t>
              </a:r>
              <a:endParaRPr kumimoji="1" lang="ja-JP" altLang="en-US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Century Gothic" panose="020B0502020202020204" pitchFamily="34" charset="0"/>
                <a:cs typeface="Ebrima" panose="02000000000000000000" pitchFamily="2" charset="0"/>
              </a:endParaRPr>
            </a:p>
          </p:txBody>
        </p:sp>
        <p:sp>
          <p:nvSpPr>
            <p:cNvPr id="27" name="テキスト ボックス 26"/>
            <p:cNvSpPr txBox="1"/>
            <p:nvPr/>
          </p:nvSpPr>
          <p:spPr>
            <a:xfrm>
              <a:off x="587489" y="5296416"/>
              <a:ext cx="2908395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171450" indent="-171450" algn="just">
                <a:buFont typeface="Arial" panose="020B0604020202020204" pitchFamily="34" charset="0"/>
                <a:buChar char="•"/>
              </a:pPr>
              <a:r>
                <a:rPr lang="en-US" altLang="ja-JP" sz="1200" dirty="0" smtClean="0"/>
                <a:t>SSAFY 5</a:t>
              </a:r>
              <a:r>
                <a:rPr lang="ko-KR" altLang="en-US" sz="1200" dirty="0" smtClean="0"/>
                <a:t>기</a:t>
              </a:r>
              <a:r>
                <a:rPr lang="en-US" altLang="ja-JP" sz="1200" dirty="0" smtClean="0"/>
                <a:t> 15</a:t>
              </a:r>
              <a:r>
                <a:rPr lang="ko-KR" altLang="en-US" sz="1200" dirty="0" smtClean="0"/>
                <a:t>반</a:t>
              </a:r>
              <a:endParaRPr lang="en-US" altLang="ko-KR" sz="1200" dirty="0" smtClean="0"/>
            </a:p>
            <a:p>
              <a:pPr marL="171450" indent="-171450" algn="just">
                <a:buFont typeface="Arial" panose="020B0604020202020204" pitchFamily="34" charset="0"/>
                <a:buChar char="•"/>
              </a:pPr>
              <a:r>
                <a:rPr lang="en-US" altLang="ko-KR" sz="1200" dirty="0" smtClean="0"/>
                <a:t>Auto Driving</a:t>
              </a:r>
            </a:p>
            <a:p>
              <a:pPr marL="171450" indent="-171450" algn="just">
                <a:buFont typeface="Arial" panose="020B0604020202020204" pitchFamily="34" charset="0"/>
                <a:buChar char="•"/>
              </a:pPr>
              <a:r>
                <a:rPr lang="en-US" altLang="ko-KR" sz="1200" dirty="0" err="1" smtClean="0"/>
                <a:t>Sweaping</a:t>
              </a:r>
              <a:endParaRPr lang="en-US" altLang="ko-KR" sz="1200" dirty="0" smtClean="0"/>
            </a:p>
          </p:txBody>
        </p:sp>
      </p:grpSp>
      <p:grpSp>
        <p:nvGrpSpPr>
          <p:cNvPr id="29" name="グループ化 28"/>
          <p:cNvGrpSpPr/>
          <p:nvPr/>
        </p:nvGrpSpPr>
        <p:grpSpPr>
          <a:xfrm>
            <a:off x="6855955" y="4251151"/>
            <a:ext cx="2908395" cy="1138774"/>
            <a:chOff x="587489" y="4896306"/>
            <a:chExt cx="2908395" cy="1138774"/>
          </a:xfrm>
        </p:grpSpPr>
        <p:sp>
          <p:nvSpPr>
            <p:cNvPr id="30" name="テキスト ボックス 29"/>
            <p:cNvSpPr txBox="1"/>
            <p:nvPr/>
          </p:nvSpPr>
          <p:spPr>
            <a:xfrm>
              <a:off x="1571847" y="4896306"/>
              <a:ext cx="939681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kumimoji="1" lang="ko-KR" altLang="en-US" sz="20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entury Gothic" panose="020B0502020202020204" pitchFamily="34" charset="0"/>
                  <a:ea typeface="Ebrima" panose="02000000000000000000" pitchFamily="2" charset="0"/>
                  <a:cs typeface="Ebrima" panose="02000000000000000000" pitchFamily="2" charset="0"/>
                </a:rPr>
                <a:t>김지환</a:t>
              </a:r>
              <a:endParaRPr kumimoji="1" lang="ja-JP" altLang="en-US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Century Gothic" panose="020B0502020202020204" pitchFamily="34" charset="0"/>
                <a:cs typeface="Ebrima" panose="02000000000000000000" pitchFamily="2" charset="0"/>
              </a:endParaRPr>
            </a:p>
          </p:txBody>
        </p:sp>
        <p:sp>
          <p:nvSpPr>
            <p:cNvPr id="31" name="テキスト ボックス 30"/>
            <p:cNvSpPr txBox="1"/>
            <p:nvPr/>
          </p:nvSpPr>
          <p:spPr>
            <a:xfrm>
              <a:off x="587489" y="5296416"/>
              <a:ext cx="2908395" cy="7386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171450" indent="-171450" algn="just">
                <a:buFont typeface="Arial" panose="020B0604020202020204" pitchFamily="34" charset="0"/>
                <a:buChar char="•"/>
              </a:pPr>
              <a:r>
                <a:rPr lang="en-US" altLang="ja-JP" sz="1400" dirty="0"/>
                <a:t>SSAFY </a:t>
              </a:r>
              <a:r>
                <a:rPr lang="en-US" altLang="ja-JP" sz="1400" dirty="0" smtClean="0"/>
                <a:t>5</a:t>
              </a:r>
              <a:r>
                <a:rPr lang="ko-KR" altLang="en-US" sz="1400" dirty="0" smtClean="0"/>
                <a:t>기</a:t>
              </a:r>
              <a:r>
                <a:rPr lang="en-US" altLang="ja-JP" sz="1400" dirty="0" smtClean="0"/>
                <a:t> 15</a:t>
              </a:r>
              <a:r>
                <a:rPr lang="ko-KR" altLang="en-US" sz="1400" dirty="0" smtClean="0"/>
                <a:t>반</a:t>
              </a:r>
              <a:endParaRPr lang="en-US" altLang="ko-KR" sz="1400" dirty="0" smtClean="0"/>
            </a:p>
            <a:p>
              <a:pPr marL="171450" indent="-171450" algn="just">
                <a:buFont typeface="Arial" panose="020B0604020202020204" pitchFamily="34" charset="0"/>
                <a:buChar char="•"/>
              </a:pPr>
              <a:r>
                <a:rPr lang="en-US" altLang="ja-JP" sz="1400" dirty="0" smtClean="0"/>
                <a:t>Backend Server</a:t>
              </a:r>
            </a:p>
            <a:p>
              <a:pPr marL="171450" indent="-171450" algn="just">
                <a:buFont typeface="Arial" panose="020B0604020202020204" pitchFamily="34" charset="0"/>
                <a:buChar char="•"/>
              </a:pPr>
              <a:r>
                <a:rPr lang="en-US" altLang="ja-JP" sz="1400" dirty="0" err="1" smtClean="0"/>
                <a:t>Foward</a:t>
              </a:r>
              <a:r>
                <a:rPr lang="en-US" altLang="ja-JP" sz="1400" dirty="0" smtClean="0"/>
                <a:t> Detection</a:t>
              </a:r>
              <a:endParaRPr lang="en-US" altLang="ja-JP" sz="1400" dirty="0"/>
            </a:p>
          </p:txBody>
        </p:sp>
      </p:grpSp>
      <p:pic>
        <p:nvPicPr>
          <p:cNvPr id="17" name="그림 1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87781" y="1853487"/>
            <a:ext cx="2136117" cy="2161249"/>
          </a:xfrm>
          <a:prstGeom prst="rect">
            <a:avLst/>
          </a:prstGeom>
        </p:spPr>
      </p:pic>
      <p:pic>
        <p:nvPicPr>
          <p:cNvPr id="18" name="그림 1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55955" y="1875880"/>
            <a:ext cx="2703897" cy="22377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791803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図 1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047" b="12047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3" name="グループ化 2"/>
          <p:cNvGrpSpPr/>
          <p:nvPr/>
        </p:nvGrpSpPr>
        <p:grpSpPr>
          <a:xfrm>
            <a:off x="0" y="0"/>
            <a:ext cx="8496300" cy="6858000"/>
            <a:chOff x="0" y="0"/>
            <a:chExt cx="8496300" cy="6858000"/>
          </a:xfrm>
        </p:grpSpPr>
        <p:sp>
          <p:nvSpPr>
            <p:cNvPr id="4" name="直角三角形 3"/>
            <p:cNvSpPr/>
            <p:nvPr/>
          </p:nvSpPr>
          <p:spPr>
            <a:xfrm rot="5400000">
              <a:off x="819150" y="-819150"/>
              <a:ext cx="6858000" cy="8496300"/>
            </a:xfrm>
            <a:prstGeom prst="rtTriangle">
              <a:avLst/>
            </a:prstGeom>
            <a:solidFill>
              <a:schemeClr val="tx1">
                <a:lumMod val="85000"/>
                <a:lumOff val="15000"/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5" name="テキスト ボックス 4"/>
            <p:cNvSpPr txBox="1"/>
            <p:nvPr/>
          </p:nvSpPr>
          <p:spPr>
            <a:xfrm>
              <a:off x="400050" y="1028700"/>
              <a:ext cx="3337773" cy="10156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ja-JP" sz="6000" b="1" dirty="0" smtClean="0">
                  <a:solidFill>
                    <a:schemeClr val="bg1"/>
                  </a:solidFill>
                  <a:latin typeface="Century Gothic" panose="020B0502020202020204" pitchFamily="34" charset="0"/>
                </a:rPr>
                <a:t>Function</a:t>
              </a:r>
              <a:endParaRPr kumimoji="1" lang="ja-JP" altLang="en-US" sz="6000" b="1" dirty="0">
                <a:solidFill>
                  <a:schemeClr val="bg1"/>
                </a:solidFill>
                <a:latin typeface="Century Gothic" panose="020B0502020202020204" pitchFamily="34" charset="0"/>
              </a:endParaRPr>
            </a:p>
          </p:txBody>
        </p:sp>
        <p:sp>
          <p:nvSpPr>
            <p:cNvPr id="6" name="テキスト ボックス 5"/>
            <p:cNvSpPr txBox="1"/>
            <p:nvPr/>
          </p:nvSpPr>
          <p:spPr>
            <a:xfrm>
              <a:off x="400050" y="2044363"/>
              <a:ext cx="3236784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ja-JP" sz="4000" dirty="0" smtClean="0">
                  <a:solidFill>
                    <a:schemeClr val="bg1"/>
                  </a:solidFill>
                  <a:latin typeface="Century Gothic" panose="020B0502020202020204" pitchFamily="34" charset="0"/>
                  <a:ea typeface="Ebrima" panose="02000000000000000000" pitchFamily="2" charset="0"/>
                  <a:cs typeface="Ebrima" panose="02000000000000000000" pitchFamily="2" charset="0"/>
                </a:rPr>
                <a:t>Component</a:t>
              </a:r>
              <a:endParaRPr kumimoji="1" lang="ja-JP" altLang="en-US" sz="4000" dirty="0">
                <a:solidFill>
                  <a:schemeClr val="bg1"/>
                </a:solidFill>
                <a:latin typeface="Century Gothic" panose="020B0502020202020204" pitchFamily="34" charset="0"/>
                <a:cs typeface="Ebrima" panose="02000000000000000000" pitchFamily="2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41451708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正方形/長方形 1"/>
          <p:cNvSpPr/>
          <p:nvPr/>
        </p:nvSpPr>
        <p:spPr>
          <a:xfrm>
            <a:off x="0" y="0"/>
            <a:ext cx="6096000" cy="4571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" name="テキスト ボックス 2"/>
          <p:cNvSpPr txBox="1"/>
          <p:nvPr/>
        </p:nvSpPr>
        <p:spPr>
          <a:xfrm>
            <a:off x="1438056" y="265297"/>
            <a:ext cx="362952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3600" b="1" spc="3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Century Gothic" panose="020B0502020202020204" pitchFamily="34" charset="0"/>
                <a:cs typeface="Ebrima" panose="02000000000000000000" pitchFamily="2" charset="0"/>
              </a:rPr>
              <a:t>Cleaning Car</a:t>
            </a:r>
            <a:endParaRPr kumimoji="1" lang="ja-JP" altLang="en-US" sz="3600" b="1" spc="300" dirty="0">
              <a:solidFill>
                <a:schemeClr val="tx1">
                  <a:lumMod val="75000"/>
                  <a:lumOff val="25000"/>
                </a:schemeClr>
              </a:solidFill>
              <a:latin typeface="Century Gothic" panose="020B0502020202020204" pitchFamily="34" charset="0"/>
              <a:cs typeface="Ebrima" panose="02000000000000000000" pitchFamily="2" charset="0"/>
            </a:endParaRPr>
          </a:p>
        </p:txBody>
      </p:sp>
      <p:cxnSp>
        <p:nvCxnSpPr>
          <p:cNvPr id="5" name="直線コネクタ 4"/>
          <p:cNvCxnSpPr/>
          <p:nvPr/>
        </p:nvCxnSpPr>
        <p:spPr>
          <a:xfrm>
            <a:off x="0" y="1009986"/>
            <a:ext cx="12192000" cy="0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グループ化 8"/>
          <p:cNvGrpSpPr/>
          <p:nvPr/>
        </p:nvGrpSpPr>
        <p:grpSpPr>
          <a:xfrm>
            <a:off x="190501" y="204687"/>
            <a:ext cx="571498" cy="646331"/>
            <a:chOff x="190501" y="204687"/>
            <a:chExt cx="571498" cy="646331"/>
          </a:xfrm>
        </p:grpSpPr>
        <p:sp>
          <p:nvSpPr>
            <p:cNvPr id="7" name="山形 6"/>
            <p:cNvSpPr/>
            <p:nvPr/>
          </p:nvSpPr>
          <p:spPr>
            <a:xfrm>
              <a:off x="190501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8" name="山形 7"/>
            <p:cNvSpPr/>
            <p:nvPr/>
          </p:nvSpPr>
          <p:spPr>
            <a:xfrm>
              <a:off x="476250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3" name="グループ化 12"/>
          <p:cNvGrpSpPr/>
          <p:nvPr/>
        </p:nvGrpSpPr>
        <p:grpSpPr>
          <a:xfrm>
            <a:off x="804281" y="204686"/>
            <a:ext cx="571498" cy="646331"/>
            <a:chOff x="190501" y="204687"/>
            <a:chExt cx="571498" cy="646331"/>
          </a:xfrm>
        </p:grpSpPr>
        <p:sp>
          <p:nvSpPr>
            <p:cNvPr id="14" name="山形 13"/>
            <p:cNvSpPr/>
            <p:nvPr/>
          </p:nvSpPr>
          <p:spPr>
            <a:xfrm>
              <a:off x="190501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15" name="山形 14"/>
            <p:cNvSpPr/>
            <p:nvPr/>
          </p:nvSpPr>
          <p:spPr>
            <a:xfrm>
              <a:off x="476250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</p:grpSp>
      <p:pic>
        <p:nvPicPr>
          <p:cNvPr id="18" name="그림 1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94715" y="1835405"/>
            <a:ext cx="4702242" cy="3859808"/>
          </a:xfrm>
          <a:prstGeom prst="rect">
            <a:avLst/>
          </a:prstGeom>
        </p:spPr>
      </p:pic>
      <p:pic>
        <p:nvPicPr>
          <p:cNvPr id="19" name="Picture 2" descr="아두이노 HC-SR04 초음파 센서 활용하기"/>
          <p:cNvPicPr>
            <a:picLocks noChangeAspect="1" noChangeArrowheads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33560" y="1320261"/>
            <a:ext cx="1653160" cy="15560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" name="Picture 2" descr="ShenzenAV] TowerPro SG-90 호환 미니서보(9g) 서보/스텝모터 &gt; 아나로그서보모터 (주)엘레파츠 - 엘레파츠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18061" y="4010370"/>
            <a:ext cx="1477251" cy="14772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1" name="그림 2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038476" y="4022578"/>
            <a:ext cx="1443328" cy="1303303"/>
          </a:xfrm>
          <a:prstGeom prst="rect">
            <a:avLst/>
          </a:prstGeom>
        </p:spPr>
      </p:pic>
      <p:pic>
        <p:nvPicPr>
          <p:cNvPr id="22" name="그림 21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375779" y="1593225"/>
            <a:ext cx="1351603" cy="1207815"/>
          </a:xfrm>
          <a:prstGeom prst="rect">
            <a:avLst/>
          </a:prstGeom>
        </p:spPr>
      </p:pic>
      <p:sp>
        <p:nvSpPr>
          <p:cNvPr id="23" name="TextBox 22"/>
          <p:cNvSpPr txBox="1"/>
          <p:nvPr/>
        </p:nvSpPr>
        <p:spPr>
          <a:xfrm>
            <a:off x="1438056" y="2876299"/>
            <a:ext cx="18868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Visualization</a:t>
            </a:r>
            <a:endParaRPr lang="ko-KR" alt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1375779" y="5325881"/>
            <a:ext cx="18868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err="1" smtClean="0"/>
              <a:t>Sweaping</a:t>
            </a:r>
            <a:endParaRPr lang="ko-KR" altLang="en-US" dirty="0"/>
          </a:p>
        </p:txBody>
      </p:sp>
      <p:sp>
        <p:nvSpPr>
          <p:cNvPr id="25" name="TextBox 24"/>
          <p:cNvSpPr txBox="1"/>
          <p:nvPr/>
        </p:nvSpPr>
        <p:spPr>
          <a:xfrm>
            <a:off x="8969042" y="2538668"/>
            <a:ext cx="20850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Forward Detection</a:t>
            </a:r>
            <a:endParaRPr lang="ko-KR" altLang="en-US" dirty="0"/>
          </a:p>
        </p:txBody>
      </p:sp>
      <p:sp>
        <p:nvSpPr>
          <p:cNvPr id="26" name="TextBox 25"/>
          <p:cNvSpPr txBox="1"/>
          <p:nvPr/>
        </p:nvSpPr>
        <p:spPr>
          <a:xfrm>
            <a:off x="8933560" y="5325881"/>
            <a:ext cx="20850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Control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64210501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正方形/長方形 1"/>
          <p:cNvSpPr/>
          <p:nvPr/>
        </p:nvSpPr>
        <p:spPr>
          <a:xfrm>
            <a:off x="0" y="0"/>
            <a:ext cx="6096000" cy="4571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5" name="直線コネクタ 4"/>
          <p:cNvCxnSpPr/>
          <p:nvPr/>
        </p:nvCxnSpPr>
        <p:spPr>
          <a:xfrm>
            <a:off x="0" y="1009986"/>
            <a:ext cx="12192000" cy="0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グループ化 8"/>
          <p:cNvGrpSpPr/>
          <p:nvPr/>
        </p:nvGrpSpPr>
        <p:grpSpPr>
          <a:xfrm>
            <a:off x="190501" y="204687"/>
            <a:ext cx="571498" cy="646331"/>
            <a:chOff x="190501" y="204687"/>
            <a:chExt cx="571498" cy="646331"/>
          </a:xfrm>
        </p:grpSpPr>
        <p:sp>
          <p:nvSpPr>
            <p:cNvPr id="7" name="山形 6"/>
            <p:cNvSpPr/>
            <p:nvPr/>
          </p:nvSpPr>
          <p:spPr>
            <a:xfrm>
              <a:off x="190501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8" name="山形 7"/>
            <p:cNvSpPr/>
            <p:nvPr/>
          </p:nvSpPr>
          <p:spPr>
            <a:xfrm>
              <a:off x="476250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3" name="グループ化 12"/>
          <p:cNvGrpSpPr/>
          <p:nvPr/>
        </p:nvGrpSpPr>
        <p:grpSpPr>
          <a:xfrm>
            <a:off x="804281" y="204686"/>
            <a:ext cx="571498" cy="646331"/>
            <a:chOff x="190501" y="204687"/>
            <a:chExt cx="571498" cy="646331"/>
          </a:xfrm>
        </p:grpSpPr>
        <p:sp>
          <p:nvSpPr>
            <p:cNvPr id="14" name="山形 13"/>
            <p:cNvSpPr/>
            <p:nvPr/>
          </p:nvSpPr>
          <p:spPr>
            <a:xfrm>
              <a:off x="190501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15" name="山形 14"/>
            <p:cNvSpPr/>
            <p:nvPr/>
          </p:nvSpPr>
          <p:spPr>
            <a:xfrm>
              <a:off x="476250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</p:grpSp>
      <p:pic>
        <p:nvPicPr>
          <p:cNvPr id="6" name="그림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7155" y="1280471"/>
            <a:ext cx="4845092" cy="2729401"/>
          </a:xfrm>
          <a:prstGeom prst="rect">
            <a:avLst/>
          </a:prstGeom>
        </p:spPr>
      </p:pic>
      <p:pic>
        <p:nvPicPr>
          <p:cNvPr id="46" name="Picture 2" descr="아두이노 HC-SR04 초음파 센서 활용하기"/>
          <p:cNvPicPr>
            <a:picLocks noChangeAspect="1" noChangeArrowheads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30835" y="1009986"/>
            <a:ext cx="1653160" cy="15560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TextBox 16"/>
          <p:cNvSpPr txBox="1"/>
          <p:nvPr/>
        </p:nvSpPr>
        <p:spPr>
          <a:xfrm>
            <a:off x="7530835" y="2275840"/>
            <a:ext cx="23164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HC-SR04</a:t>
            </a:r>
            <a:endParaRPr lang="ko-KR" altLang="en-US" dirty="0"/>
          </a:p>
        </p:txBody>
      </p:sp>
      <p:sp>
        <p:nvSpPr>
          <p:cNvPr id="48" name="テキスト ボックス 2"/>
          <p:cNvSpPr txBox="1"/>
          <p:nvPr/>
        </p:nvSpPr>
        <p:spPr>
          <a:xfrm>
            <a:off x="1418387" y="284170"/>
            <a:ext cx="362952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3600" b="1" spc="3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Century Gothic" panose="020B0502020202020204" pitchFamily="34" charset="0"/>
                <a:cs typeface="Ebrima" panose="02000000000000000000" pitchFamily="2" charset="0"/>
              </a:rPr>
              <a:t>Cleaning Car</a:t>
            </a:r>
            <a:endParaRPr kumimoji="1" lang="ja-JP" altLang="en-US" sz="3600" b="1" spc="300" dirty="0">
              <a:solidFill>
                <a:schemeClr val="tx1">
                  <a:lumMod val="75000"/>
                  <a:lumOff val="25000"/>
                </a:schemeClr>
              </a:solidFill>
              <a:latin typeface="Century Gothic" panose="020B0502020202020204" pitchFamily="34" charset="0"/>
              <a:cs typeface="Ebrima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144370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正方形/長方形 1"/>
          <p:cNvSpPr/>
          <p:nvPr/>
        </p:nvSpPr>
        <p:spPr>
          <a:xfrm>
            <a:off x="0" y="0"/>
            <a:ext cx="6096000" cy="4571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" name="テキスト ボックス 2"/>
          <p:cNvSpPr txBox="1"/>
          <p:nvPr/>
        </p:nvSpPr>
        <p:spPr>
          <a:xfrm>
            <a:off x="1472820" y="224807"/>
            <a:ext cx="314970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just"/>
            <a:r>
              <a:rPr lang="en-US" altLang="ja-JP" sz="36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Remote control</a:t>
            </a:r>
            <a:endParaRPr lang="en-US" altLang="ja-JP" sz="36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cxnSp>
        <p:nvCxnSpPr>
          <p:cNvPr id="5" name="直線コネクタ 4"/>
          <p:cNvCxnSpPr/>
          <p:nvPr/>
        </p:nvCxnSpPr>
        <p:spPr>
          <a:xfrm>
            <a:off x="0" y="1009986"/>
            <a:ext cx="12192000" cy="0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グループ化 8"/>
          <p:cNvGrpSpPr/>
          <p:nvPr/>
        </p:nvGrpSpPr>
        <p:grpSpPr>
          <a:xfrm>
            <a:off x="190501" y="204687"/>
            <a:ext cx="571498" cy="646331"/>
            <a:chOff x="190501" y="204687"/>
            <a:chExt cx="571498" cy="646331"/>
          </a:xfrm>
        </p:grpSpPr>
        <p:sp>
          <p:nvSpPr>
            <p:cNvPr id="7" name="山形 6"/>
            <p:cNvSpPr/>
            <p:nvPr/>
          </p:nvSpPr>
          <p:spPr>
            <a:xfrm>
              <a:off x="190501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8" name="山形 7"/>
            <p:cNvSpPr/>
            <p:nvPr/>
          </p:nvSpPr>
          <p:spPr>
            <a:xfrm>
              <a:off x="476250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3" name="グループ化 12"/>
          <p:cNvGrpSpPr/>
          <p:nvPr/>
        </p:nvGrpSpPr>
        <p:grpSpPr>
          <a:xfrm>
            <a:off x="804281" y="204686"/>
            <a:ext cx="571498" cy="646331"/>
            <a:chOff x="190501" y="204687"/>
            <a:chExt cx="571498" cy="646331"/>
          </a:xfrm>
        </p:grpSpPr>
        <p:sp>
          <p:nvSpPr>
            <p:cNvPr id="14" name="山形 13"/>
            <p:cNvSpPr/>
            <p:nvPr/>
          </p:nvSpPr>
          <p:spPr>
            <a:xfrm>
              <a:off x="190501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15" name="山形 14"/>
            <p:cNvSpPr/>
            <p:nvPr/>
          </p:nvSpPr>
          <p:spPr>
            <a:xfrm>
              <a:off x="476250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</p:grpSp>
      <p:pic>
        <p:nvPicPr>
          <p:cNvPr id="18" name="그림 1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7155" y="1368044"/>
            <a:ext cx="4277625" cy="2409729"/>
          </a:xfrm>
          <a:prstGeom prst="rect">
            <a:avLst/>
          </a:prstGeom>
        </p:spPr>
      </p:pic>
      <p:sp>
        <p:nvSpPr>
          <p:cNvPr id="20" name="직사각형 19"/>
          <p:cNvSpPr/>
          <p:nvPr/>
        </p:nvSpPr>
        <p:spPr>
          <a:xfrm>
            <a:off x="6383264" y="4675371"/>
            <a:ext cx="1305232" cy="1157748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RC-car</a:t>
            </a:r>
          </a:p>
        </p:txBody>
      </p:sp>
      <p:sp>
        <p:nvSpPr>
          <p:cNvPr id="21" name="직사각형 20"/>
          <p:cNvSpPr/>
          <p:nvPr/>
        </p:nvSpPr>
        <p:spPr>
          <a:xfrm>
            <a:off x="9082220" y="4675371"/>
            <a:ext cx="1305232" cy="1157748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remote</a:t>
            </a:r>
          </a:p>
        </p:txBody>
      </p:sp>
      <p:sp>
        <p:nvSpPr>
          <p:cNvPr id="22" name="직사각형 21"/>
          <p:cNvSpPr/>
          <p:nvPr/>
        </p:nvSpPr>
        <p:spPr>
          <a:xfrm>
            <a:off x="7629504" y="1740303"/>
            <a:ext cx="1305232" cy="115774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Server1</a:t>
            </a:r>
          </a:p>
        </p:txBody>
      </p:sp>
      <p:sp>
        <p:nvSpPr>
          <p:cNvPr id="23" name="직사각형 22"/>
          <p:cNvSpPr/>
          <p:nvPr/>
        </p:nvSpPr>
        <p:spPr>
          <a:xfrm>
            <a:off x="6024880" y="1368045"/>
            <a:ext cx="4792980" cy="5052060"/>
          </a:xfrm>
          <a:prstGeom prst="rect">
            <a:avLst/>
          </a:prstGeom>
          <a:noFill/>
          <a:ln>
            <a:prstDash val="dash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4" name="직선 연결선 23"/>
          <p:cNvCxnSpPr>
            <a:stCxn id="22" idx="2"/>
            <a:endCxn id="20" idx="0"/>
          </p:cNvCxnSpPr>
          <p:nvPr/>
        </p:nvCxnSpPr>
        <p:spPr>
          <a:xfrm flipH="1">
            <a:off x="7035880" y="2898051"/>
            <a:ext cx="1246240" cy="177732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직선 연결선 24"/>
          <p:cNvCxnSpPr>
            <a:stCxn id="22" idx="2"/>
            <a:endCxn id="21" idx="0"/>
          </p:cNvCxnSpPr>
          <p:nvPr/>
        </p:nvCxnSpPr>
        <p:spPr>
          <a:xfrm>
            <a:off x="8282120" y="2898051"/>
            <a:ext cx="1452716" cy="177732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7" name="Picture 2" descr="라즈베리파이(Raspberry Pi) OpenCV 4.1.2 설치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56004" y="5373625"/>
            <a:ext cx="443124" cy="4594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8" name="Picture 2" descr="라즈베리파이(Raspberry Pi) OpenCV 4.1.2 설치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44328" y="5373625"/>
            <a:ext cx="443124" cy="4594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9" name="Picture 4" descr="클라우드 서비스 | 클라우드 컴퓨팅 솔루션| Amazon Web Services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06922" y="2511889"/>
            <a:ext cx="550130" cy="2888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그림 3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47154" y="4047555"/>
            <a:ext cx="4277625" cy="23725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301554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正方形/長方形 1"/>
          <p:cNvSpPr/>
          <p:nvPr/>
        </p:nvSpPr>
        <p:spPr>
          <a:xfrm>
            <a:off x="0" y="0"/>
            <a:ext cx="6096000" cy="4571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" name="テキスト ボックス 2"/>
          <p:cNvSpPr txBox="1"/>
          <p:nvPr/>
        </p:nvSpPr>
        <p:spPr>
          <a:xfrm>
            <a:off x="1418061" y="224807"/>
            <a:ext cx="269817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3600" b="1" spc="3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Century Gothic" panose="020B0502020202020204" pitchFamily="34" charset="0"/>
                <a:cs typeface="Ebrima" panose="02000000000000000000" pitchFamily="2" charset="0"/>
              </a:rPr>
              <a:t>Sweaping</a:t>
            </a:r>
            <a:endParaRPr lang="en-US" altLang="ja-JP" sz="3600" b="1" spc="300" dirty="0">
              <a:solidFill>
                <a:schemeClr val="tx1">
                  <a:lumMod val="75000"/>
                  <a:lumOff val="25000"/>
                </a:schemeClr>
              </a:solidFill>
              <a:latin typeface="Century Gothic" panose="020B0502020202020204" pitchFamily="34" charset="0"/>
              <a:cs typeface="Ebrima" panose="02000000000000000000" pitchFamily="2" charset="0"/>
            </a:endParaRPr>
          </a:p>
        </p:txBody>
      </p:sp>
      <p:cxnSp>
        <p:nvCxnSpPr>
          <p:cNvPr id="5" name="直線コネクタ 4"/>
          <p:cNvCxnSpPr/>
          <p:nvPr/>
        </p:nvCxnSpPr>
        <p:spPr>
          <a:xfrm>
            <a:off x="0" y="1009986"/>
            <a:ext cx="12192000" cy="0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グループ化 8"/>
          <p:cNvGrpSpPr/>
          <p:nvPr/>
        </p:nvGrpSpPr>
        <p:grpSpPr>
          <a:xfrm>
            <a:off x="190501" y="204687"/>
            <a:ext cx="571498" cy="646331"/>
            <a:chOff x="190501" y="204687"/>
            <a:chExt cx="571498" cy="646331"/>
          </a:xfrm>
        </p:grpSpPr>
        <p:sp>
          <p:nvSpPr>
            <p:cNvPr id="7" name="山形 6"/>
            <p:cNvSpPr/>
            <p:nvPr/>
          </p:nvSpPr>
          <p:spPr>
            <a:xfrm>
              <a:off x="190501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8" name="山形 7"/>
            <p:cNvSpPr/>
            <p:nvPr/>
          </p:nvSpPr>
          <p:spPr>
            <a:xfrm>
              <a:off x="476250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3" name="グループ化 12"/>
          <p:cNvGrpSpPr/>
          <p:nvPr/>
        </p:nvGrpSpPr>
        <p:grpSpPr>
          <a:xfrm>
            <a:off x="804281" y="204686"/>
            <a:ext cx="571498" cy="646331"/>
            <a:chOff x="190501" y="204687"/>
            <a:chExt cx="571498" cy="646331"/>
          </a:xfrm>
        </p:grpSpPr>
        <p:sp>
          <p:nvSpPr>
            <p:cNvPr id="14" name="山形 13"/>
            <p:cNvSpPr/>
            <p:nvPr/>
          </p:nvSpPr>
          <p:spPr>
            <a:xfrm>
              <a:off x="190501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15" name="山形 14"/>
            <p:cNvSpPr/>
            <p:nvPr/>
          </p:nvSpPr>
          <p:spPr>
            <a:xfrm>
              <a:off x="476250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</p:grpSp>
      <p:pic>
        <p:nvPicPr>
          <p:cNvPr id="18" name="그림 1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6311" y="1367353"/>
            <a:ext cx="4905209" cy="2780104"/>
          </a:xfrm>
          <a:prstGeom prst="rect">
            <a:avLst/>
          </a:prstGeom>
        </p:spPr>
      </p:pic>
      <p:pic>
        <p:nvPicPr>
          <p:cNvPr id="19" name="Picture 2" descr="ShenzenAV] TowerPro SG-90 호환 미니서보(9g) 서보/스텝모터 &gt; 아나로그서보모터 (주)엘레파츠 - 엘레파츠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67021" y="1367353"/>
            <a:ext cx="1477251" cy="14772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7067021" y="2844604"/>
            <a:ext cx="27635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SG90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45489566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テーマ">
  <a:themeElements>
    <a:clrScheme name="ユーザー定義 3">
      <a:dk1>
        <a:sysClr val="windowText" lastClr="000000"/>
      </a:dk1>
      <a:lt1>
        <a:sysClr val="window" lastClr="FFFFFF"/>
      </a:lt1>
      <a:dk2>
        <a:srgbClr val="2E75B5"/>
      </a:dk2>
      <a:lt2>
        <a:srgbClr val="E7E6E6"/>
      </a:lt2>
      <a:accent1>
        <a:srgbClr val="FEC800"/>
      </a:accent1>
      <a:accent2>
        <a:srgbClr val="E7AB63"/>
      </a:accent2>
      <a:accent3>
        <a:srgbClr val="3A3838"/>
      </a:accent3>
      <a:accent4>
        <a:srgbClr val="757070"/>
      </a:accent4>
      <a:accent5>
        <a:srgbClr val="FFE78F"/>
      </a:accent5>
      <a:accent6>
        <a:srgbClr val="FFF4CB"/>
      </a:accent6>
      <a:hlink>
        <a:srgbClr val="3A1500"/>
      </a:hlink>
      <a:folHlink>
        <a:srgbClr val="3A1500"/>
      </a:folHlink>
    </a:clrScheme>
    <a:fontScheme name="Malgun Gothic">
      <a:majorFont>
        <a:latin typeface="Calibri"/>
        <a:ea typeface="맑은 고딕"/>
        <a:cs typeface=""/>
      </a:majorFont>
      <a:minorFont>
        <a:latin typeface="Calibri"/>
        <a:ea typeface="맑은 고딕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1691</TotalTime>
  <Words>302</Words>
  <Application>Microsoft Office PowerPoint</Application>
  <PresentationFormat>와이드스크린</PresentationFormat>
  <Paragraphs>103</Paragraphs>
  <Slides>15</Slides>
  <Notes>5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15</vt:i4>
      </vt:variant>
    </vt:vector>
  </HeadingPairs>
  <TitlesOfParts>
    <vt:vector size="21" baseType="lpstr">
      <vt:lpstr>맑은 고딕</vt:lpstr>
      <vt:lpstr>Arial</vt:lpstr>
      <vt:lpstr>Calibri</vt:lpstr>
      <vt:lpstr>Century Gothic</vt:lpstr>
      <vt:lpstr>Ebrima</vt:lpstr>
      <vt:lpstr>Office テーマ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Saebyeol Yu</dc:creator>
  <cp:lastModifiedBy>multicampus</cp:lastModifiedBy>
  <cp:revision>34</cp:revision>
  <dcterms:created xsi:type="dcterms:W3CDTF">2018-08-02T00:16:13Z</dcterms:created>
  <dcterms:modified xsi:type="dcterms:W3CDTF">2021-05-27T23:40:49Z</dcterms:modified>
</cp:coreProperties>
</file>

<file path=docProps/thumbnail.jpeg>
</file>